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89" r:id="rId2"/>
    <p:sldId id="256" r:id="rId3"/>
    <p:sldId id="279" r:id="rId4"/>
    <p:sldId id="280" r:id="rId5"/>
    <p:sldId id="282" r:id="rId6"/>
    <p:sldId id="271" r:id="rId7"/>
    <p:sldId id="272" r:id="rId8"/>
    <p:sldId id="283" r:id="rId9"/>
    <p:sldId id="281" r:id="rId10"/>
    <p:sldId id="284" r:id="rId11"/>
    <p:sldId id="285" r:id="rId12"/>
    <p:sldId id="286" r:id="rId13"/>
    <p:sldId id="287" r:id="rId14"/>
    <p:sldId id="288" r:id="rId15"/>
    <p:sldId id="257" r:id="rId16"/>
    <p:sldId id="267" r:id="rId17"/>
    <p:sldId id="268" r:id="rId18"/>
    <p:sldId id="259" r:id="rId19"/>
    <p:sldId id="260" r:id="rId20"/>
    <p:sldId id="269" r:id="rId21"/>
    <p:sldId id="270" r:id="rId22"/>
    <p:sldId id="261" r:id="rId23"/>
    <p:sldId id="262" r:id="rId24"/>
    <p:sldId id="263" r:id="rId25"/>
    <p:sldId id="264" r:id="rId26"/>
    <p:sldId id="265" r:id="rId27"/>
    <p:sldId id="266" r:id="rId28"/>
    <p:sldId id="273" r:id="rId29"/>
    <p:sldId id="276" r:id="rId30"/>
    <p:sldId id="277" r:id="rId31"/>
    <p:sldId id="274" r:id="rId32"/>
    <p:sldId id="275" r:id="rId33"/>
    <p:sldId id="278"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80"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D5F06B90-CD39-B8C1-CD55-864D9B4C5F6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id="{2E15F8F6-DF24-8678-D253-BDC95F0120A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6B06DDB-FB1F-42CA-939D-B563124143E2}" type="datetimeFigureOut">
              <a:rPr lang="tr-TR" smtClean="0"/>
              <a:t>5.08.2022</a:t>
            </a:fld>
            <a:endParaRPr lang="tr-TR"/>
          </a:p>
        </p:txBody>
      </p:sp>
      <p:sp>
        <p:nvSpPr>
          <p:cNvPr id="4" name="Alt Bilgi Yer Tutucusu 3">
            <a:extLst>
              <a:ext uri="{FF2B5EF4-FFF2-40B4-BE49-F238E27FC236}">
                <a16:creationId xmlns:a16="http://schemas.microsoft.com/office/drawing/2014/main" id="{94EE0782-D834-56DA-99DD-B68922362F2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a:extLst>
              <a:ext uri="{FF2B5EF4-FFF2-40B4-BE49-F238E27FC236}">
                <a16:creationId xmlns:a16="http://schemas.microsoft.com/office/drawing/2014/main" id="{888847AF-FA7D-61A1-1580-B37740B2E06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7052E63-6C81-4D7B-BB94-6645859F800E}" type="slidenum">
              <a:rPr lang="tr-TR" smtClean="0"/>
              <a:t>‹#›</a:t>
            </a:fld>
            <a:endParaRPr lang="tr-TR"/>
          </a:p>
        </p:txBody>
      </p:sp>
    </p:spTree>
    <p:extLst>
      <p:ext uri="{BB962C8B-B14F-4D97-AF65-F5344CB8AC3E}">
        <p14:creationId xmlns:p14="http://schemas.microsoft.com/office/powerpoint/2010/main" val="4971643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506306-7C49-4D91-8880-A8405F0D40D2}" type="datetimeFigureOut">
              <a:rPr lang="tr-TR" smtClean="0"/>
              <a:t>5.08.2022</a:t>
            </a:fld>
            <a:endParaRPr lang="tr-TR"/>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8EB5A8-FDB6-46E8-B8DA-AADC493CEEC4}" type="slidenum">
              <a:rPr lang="tr-TR" smtClean="0"/>
              <a:t>‹#›</a:t>
            </a:fld>
            <a:endParaRPr lang="tr-TR"/>
          </a:p>
        </p:txBody>
      </p:sp>
    </p:spTree>
    <p:extLst>
      <p:ext uri="{BB962C8B-B14F-4D97-AF65-F5344CB8AC3E}">
        <p14:creationId xmlns:p14="http://schemas.microsoft.com/office/powerpoint/2010/main" val="4216377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68EB5A8-FDB6-46E8-B8DA-AADC493CEEC4}" type="slidenum">
              <a:rPr lang="tr-TR" smtClean="0"/>
              <a:t>3</a:t>
            </a:fld>
            <a:endParaRPr lang="tr-TR"/>
          </a:p>
        </p:txBody>
      </p:sp>
    </p:spTree>
    <p:extLst>
      <p:ext uri="{BB962C8B-B14F-4D97-AF65-F5344CB8AC3E}">
        <p14:creationId xmlns:p14="http://schemas.microsoft.com/office/powerpoint/2010/main" val="3609907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5.08.2022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5.08.2022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5.08.2022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5.08.2022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5.08.2022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5.08.2022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5.08.2022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5.08.2022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5.08.2022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5.08.2022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5.08.2022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5.08.2022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1144" y="1071888"/>
            <a:ext cx="7617853" cy="3718192"/>
          </a:xfrm>
          <a:prstGeom prst="rect">
            <a:avLst/>
          </a:prstGeom>
          <a:solidFill>
            <a:srgbClr val="FFFFFF">
              <a:shade val="85000"/>
            </a:srgbClr>
          </a:solidFill>
          <a:ln w="190500" cap="rnd">
            <a:solidFill>
              <a:srgbClr val="FFFFFF"/>
            </a:solidFill>
          </a:ln>
          <a:effectLst/>
          <a:scene3d>
            <a:camera prst="perspectiveContrastingLeftFacing">
              <a:rot lat="540000" lon="2100000" rev="0"/>
            </a:camera>
            <a:lightRig rig="soft" dir="t"/>
          </a:scene3d>
          <a:sp3d contourW="12700" prstMaterial="matte">
            <a:bevelT w="63500" h="50800"/>
            <a:contourClr>
              <a:srgbClr val="C0C0C0"/>
            </a:contourClr>
          </a:sp3d>
        </p:spPr>
      </p:pic>
      <p:sp>
        <p:nvSpPr>
          <p:cNvPr id="5" name="Metin kutusu 4"/>
          <p:cNvSpPr txBox="1"/>
          <p:nvPr/>
        </p:nvSpPr>
        <p:spPr>
          <a:xfrm>
            <a:off x="286788" y="4991971"/>
            <a:ext cx="4825539" cy="738664"/>
          </a:xfrm>
          <a:prstGeom prst="rect">
            <a:avLst/>
          </a:prstGeom>
          <a:noFill/>
        </p:spPr>
        <p:txBody>
          <a:bodyPr wrap="square" rtlCol="0">
            <a:spAutoFit/>
          </a:bodyPr>
          <a:lstStyle/>
          <a:p>
            <a:pPr algn="ctr"/>
            <a:r>
              <a:rPr lang="tr-TR" sz="2100" dirty="0"/>
              <a:t>TIBBİ GÖRÜNTÜLEME TEKNİKLERİ PROGRAMI</a:t>
            </a:r>
          </a:p>
        </p:txBody>
      </p:sp>
    </p:spTree>
    <p:extLst>
      <p:ext uri="{BB962C8B-B14F-4D97-AF65-F5344CB8AC3E}">
        <p14:creationId xmlns:p14="http://schemas.microsoft.com/office/powerpoint/2010/main" val="3318596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260074A-2FB0-80D4-BAB9-71FD6517A14C}"/>
              </a:ext>
            </a:extLst>
          </p:cNvPr>
          <p:cNvSpPr txBox="1"/>
          <p:nvPr/>
        </p:nvSpPr>
        <p:spPr>
          <a:xfrm>
            <a:off x="575556" y="1030764"/>
            <a:ext cx="7992888" cy="5827236"/>
          </a:xfrm>
          <a:prstGeom prst="rect">
            <a:avLst/>
          </a:prstGeom>
          <a:noFill/>
        </p:spPr>
        <p:txBody>
          <a:bodyPr wrap="square">
            <a:spAutoFit/>
          </a:bodyPr>
          <a:lstStyle/>
          <a:p>
            <a:pPr>
              <a:spcAft>
                <a:spcPts val="750"/>
              </a:spcAft>
            </a:pPr>
            <a:r>
              <a:rPr lang="tr-TR" sz="2400" dirty="0">
                <a:solidFill>
                  <a:srgbClr val="333333"/>
                </a:solidFill>
                <a:effectLst/>
                <a:latin typeface="Helvetica" panose="020B0604020202020204" pitchFamily="34" charset="0"/>
                <a:ea typeface="Times New Roman" panose="02020603050405020304" pitchFamily="18" charset="0"/>
              </a:rPr>
              <a:t>MR Güvenliği </a:t>
            </a:r>
            <a:br>
              <a:rPr lang="tr-TR" sz="2400" dirty="0">
                <a:solidFill>
                  <a:srgbClr val="333333"/>
                </a:solidFill>
                <a:effectLst/>
                <a:latin typeface="Helvetica" panose="020B0604020202020204" pitchFamily="34" charset="0"/>
                <a:ea typeface="Times New Roman" panose="02020603050405020304" pitchFamily="18" charset="0"/>
              </a:rPr>
            </a:br>
            <a:br>
              <a:rPr lang="tr-TR" sz="1800" dirty="0">
                <a:solidFill>
                  <a:srgbClr val="333333"/>
                </a:solidFill>
                <a:effectLst/>
                <a:latin typeface="Helvetica" panose="020B0604020202020204" pitchFamily="34" charset="0"/>
                <a:ea typeface="Times New Roman" panose="02020603050405020304" pitchFamily="18" charset="0"/>
              </a:rPr>
            </a:br>
            <a:r>
              <a:rPr lang="tr-TR" sz="1800" dirty="0">
                <a:solidFill>
                  <a:srgbClr val="333333"/>
                </a:solidFill>
                <a:effectLst/>
                <a:latin typeface="Helvetica" panose="020B0604020202020204" pitchFamily="34" charset="0"/>
                <a:ea typeface="Times New Roman" panose="02020603050405020304" pitchFamily="18" charset="0"/>
              </a:rPr>
              <a:t>Yüksek manyetik alan bulunduğundan, bazı durumlarda MRG yapılması uygun değildir. Bu durumlardan herhangi birine sahip bir hasta geldiğinde MRG çekimini gerçekleştiremeyebilirsiniz.</a:t>
            </a:r>
            <a:endParaRPr lang="tr-TR" sz="2400" dirty="0">
              <a:effectLst/>
              <a:latin typeface="Times New Roman" panose="02020603050405020304" pitchFamily="18" charset="0"/>
              <a:ea typeface="Times New Roman" panose="02020603050405020304" pitchFamily="18" charset="0"/>
            </a:endParaRPr>
          </a:p>
          <a:p>
            <a:br>
              <a:rPr lang="tr-TR" sz="1800" dirty="0">
                <a:solidFill>
                  <a:srgbClr val="333333"/>
                </a:solidFill>
                <a:effectLst/>
                <a:latin typeface="Helvetica" panose="020B0604020202020204" pitchFamily="34" charset="0"/>
                <a:ea typeface="Calibri" panose="020F0502020204030204" pitchFamily="34" charset="0"/>
              </a:rPr>
            </a:br>
            <a:r>
              <a:rPr lang="tr-TR" sz="1600" dirty="0">
                <a:solidFill>
                  <a:srgbClr val="333333"/>
                </a:solidFill>
                <a:effectLst/>
                <a:latin typeface="Helvetica" panose="020B0604020202020204" pitchFamily="34" charset="0"/>
                <a:ea typeface="Calibri" panose="020F0502020204030204" pitchFamily="34" charset="0"/>
              </a:rPr>
              <a:t>•  Kalp pili </a:t>
            </a:r>
            <a:br>
              <a:rPr lang="tr-TR" sz="1600" dirty="0">
                <a:solidFill>
                  <a:srgbClr val="333333"/>
                </a:solidFill>
                <a:effectLst/>
                <a:latin typeface="Helvetica" panose="020B0604020202020204" pitchFamily="34" charset="0"/>
                <a:ea typeface="Calibri" panose="020F0502020204030204" pitchFamily="34" charset="0"/>
              </a:rPr>
            </a:br>
            <a:r>
              <a:rPr lang="tr-TR" sz="1600" dirty="0">
                <a:solidFill>
                  <a:srgbClr val="333333"/>
                </a:solidFill>
                <a:effectLst/>
                <a:latin typeface="Helvetica" panose="020B0604020202020204" pitchFamily="34" charset="0"/>
                <a:ea typeface="Calibri" panose="020F0502020204030204" pitchFamily="34" charset="0"/>
              </a:rPr>
              <a:t>•  </a:t>
            </a:r>
            <a:r>
              <a:rPr lang="tr-TR" sz="1600" dirty="0" err="1">
                <a:solidFill>
                  <a:srgbClr val="333333"/>
                </a:solidFill>
                <a:effectLst/>
                <a:latin typeface="Helvetica" panose="020B0604020202020204" pitchFamily="34" charset="0"/>
                <a:ea typeface="Calibri" panose="020F0502020204030204" pitchFamily="34" charset="0"/>
              </a:rPr>
              <a:t>Nörostimulatörler</a:t>
            </a:r>
            <a:r>
              <a:rPr lang="tr-TR" sz="1600" dirty="0">
                <a:solidFill>
                  <a:srgbClr val="333333"/>
                </a:solidFill>
                <a:effectLst/>
                <a:latin typeface="Helvetica" panose="020B0604020202020204" pitchFamily="34" charset="0"/>
                <a:ea typeface="Calibri" panose="020F0502020204030204" pitchFamily="34" charset="0"/>
              </a:rPr>
              <a:t> </a:t>
            </a:r>
            <a:br>
              <a:rPr lang="tr-TR" sz="1600" dirty="0">
                <a:solidFill>
                  <a:srgbClr val="333333"/>
                </a:solidFill>
                <a:effectLst/>
                <a:latin typeface="Helvetica" panose="020B0604020202020204" pitchFamily="34" charset="0"/>
                <a:ea typeface="Calibri" panose="020F0502020204030204" pitchFamily="34" charset="0"/>
              </a:rPr>
            </a:br>
            <a:r>
              <a:rPr lang="tr-TR" sz="1600" dirty="0">
                <a:solidFill>
                  <a:srgbClr val="333333"/>
                </a:solidFill>
                <a:effectLst/>
                <a:latin typeface="Helvetica" panose="020B0604020202020204" pitchFamily="34" charset="0"/>
                <a:ea typeface="Calibri" panose="020F0502020204030204" pitchFamily="34" charset="0"/>
              </a:rPr>
              <a:t>•  Anevrizma klipsleri </a:t>
            </a:r>
            <a:br>
              <a:rPr lang="tr-TR" sz="1600" dirty="0">
                <a:solidFill>
                  <a:srgbClr val="333333"/>
                </a:solidFill>
                <a:effectLst/>
                <a:latin typeface="Helvetica" panose="020B0604020202020204" pitchFamily="34" charset="0"/>
                <a:ea typeface="Calibri" panose="020F0502020204030204" pitchFamily="34" charset="0"/>
              </a:rPr>
            </a:br>
            <a:r>
              <a:rPr lang="tr-TR" sz="1600" dirty="0">
                <a:solidFill>
                  <a:srgbClr val="333333"/>
                </a:solidFill>
                <a:effectLst/>
                <a:latin typeface="Helvetica" panose="020B0604020202020204" pitchFamily="34" charset="0"/>
                <a:ea typeface="Calibri" panose="020F0502020204030204" pitchFamily="34" charset="0"/>
              </a:rPr>
              <a:t>•  Yapay kalp kapakları </a:t>
            </a:r>
            <a:br>
              <a:rPr lang="tr-TR" sz="1600" dirty="0">
                <a:solidFill>
                  <a:srgbClr val="333333"/>
                </a:solidFill>
                <a:effectLst/>
                <a:latin typeface="Helvetica" panose="020B0604020202020204" pitchFamily="34" charset="0"/>
                <a:ea typeface="Calibri" panose="020F0502020204030204" pitchFamily="34" charset="0"/>
              </a:rPr>
            </a:br>
            <a:r>
              <a:rPr lang="tr-TR" sz="1600" dirty="0">
                <a:solidFill>
                  <a:srgbClr val="333333"/>
                </a:solidFill>
                <a:effectLst/>
                <a:latin typeface="Helvetica" panose="020B0604020202020204" pitchFamily="34" charset="0"/>
                <a:ea typeface="Calibri" panose="020F0502020204030204" pitchFamily="34" charset="0"/>
              </a:rPr>
              <a:t>•  Damar grefti veya stenti </a:t>
            </a:r>
            <a:br>
              <a:rPr lang="tr-TR" sz="1600" dirty="0">
                <a:solidFill>
                  <a:srgbClr val="333333"/>
                </a:solidFill>
                <a:effectLst/>
                <a:latin typeface="Helvetica" panose="020B0604020202020204" pitchFamily="34" charset="0"/>
                <a:ea typeface="Calibri" panose="020F0502020204030204" pitchFamily="34" charset="0"/>
              </a:rPr>
            </a:br>
            <a:r>
              <a:rPr lang="tr-TR" sz="1600" dirty="0">
                <a:solidFill>
                  <a:srgbClr val="333333"/>
                </a:solidFill>
                <a:effectLst/>
                <a:latin typeface="Helvetica" panose="020B0604020202020204" pitchFamily="34" charset="0"/>
                <a:ea typeface="Calibri" panose="020F0502020204030204" pitchFamily="34" charset="0"/>
              </a:rPr>
              <a:t>•  İnsülin pompası gibi ilaç infüzyon seti </a:t>
            </a:r>
            <a:br>
              <a:rPr lang="tr-TR" sz="1600" dirty="0">
                <a:solidFill>
                  <a:srgbClr val="333333"/>
                </a:solidFill>
                <a:effectLst/>
                <a:latin typeface="Helvetica" panose="020B0604020202020204" pitchFamily="34" charset="0"/>
                <a:ea typeface="Calibri" panose="020F0502020204030204" pitchFamily="34" charset="0"/>
              </a:rPr>
            </a:br>
            <a:r>
              <a:rPr lang="tr-TR" sz="1600" dirty="0">
                <a:solidFill>
                  <a:srgbClr val="333333"/>
                </a:solidFill>
                <a:effectLst/>
                <a:latin typeface="Helvetica" panose="020B0604020202020204" pitchFamily="34" charset="0"/>
                <a:ea typeface="Calibri" panose="020F0502020204030204" pitchFamily="34" charset="0"/>
              </a:rPr>
              <a:t>•  </a:t>
            </a:r>
            <a:r>
              <a:rPr lang="tr-TR" sz="1600" dirty="0" err="1">
                <a:solidFill>
                  <a:srgbClr val="333333"/>
                </a:solidFill>
                <a:effectLst/>
                <a:latin typeface="Helvetica" panose="020B0604020202020204" pitchFamily="34" charset="0"/>
                <a:ea typeface="Calibri" panose="020F0502020204030204" pitchFamily="34" charset="0"/>
              </a:rPr>
              <a:t>Kohlear</a:t>
            </a:r>
            <a:r>
              <a:rPr lang="tr-TR" sz="1600" dirty="0">
                <a:solidFill>
                  <a:srgbClr val="333333"/>
                </a:solidFill>
                <a:effectLst/>
                <a:latin typeface="Helvetica" panose="020B0604020202020204" pitchFamily="34" charset="0"/>
                <a:ea typeface="Calibri" panose="020F0502020204030204" pitchFamily="34" charset="0"/>
              </a:rPr>
              <a:t> implant (İç kulak protezi) </a:t>
            </a:r>
            <a:br>
              <a:rPr lang="tr-TR" sz="1600" dirty="0">
                <a:solidFill>
                  <a:srgbClr val="333333"/>
                </a:solidFill>
                <a:effectLst/>
                <a:latin typeface="Helvetica" panose="020B0604020202020204" pitchFamily="34" charset="0"/>
                <a:ea typeface="Calibri" panose="020F0502020204030204" pitchFamily="34" charset="0"/>
              </a:rPr>
            </a:br>
            <a:r>
              <a:rPr lang="tr-TR" sz="1600" dirty="0">
                <a:solidFill>
                  <a:srgbClr val="333333"/>
                </a:solidFill>
                <a:effectLst/>
                <a:latin typeface="Helvetica" panose="020B0604020202020204" pitchFamily="34" charset="0"/>
                <a:ea typeface="Calibri" panose="020F0502020204030204" pitchFamily="34" charset="0"/>
              </a:rPr>
              <a:t>•  Metalik implant veya protez </a:t>
            </a:r>
          </a:p>
          <a:p>
            <a:endParaRPr lang="tr-TR" sz="1600" dirty="0">
              <a:solidFill>
                <a:srgbClr val="333333"/>
              </a:solidFill>
              <a:effectLst/>
              <a:latin typeface="Helvetica" panose="020B0604020202020204" pitchFamily="34" charset="0"/>
              <a:ea typeface="Calibri" panose="020F0502020204030204" pitchFamily="34" charset="0"/>
            </a:endParaRPr>
          </a:p>
          <a:p>
            <a:r>
              <a:rPr lang="tr-TR" sz="1600" dirty="0">
                <a:solidFill>
                  <a:srgbClr val="333333"/>
                </a:solidFill>
                <a:effectLst/>
                <a:latin typeface="Helvetica" panose="020B0604020202020204" pitchFamily="34" charset="0"/>
                <a:ea typeface="Calibri" panose="020F0502020204030204" pitchFamily="34" charset="0"/>
              </a:rPr>
              <a:t>Bu durumlar dışında kapalı yerde kalma korkusu olan (klostrofobi), metal işlerinde çalışan , önceden vücudunuza şarapnel ya da kurşun yaralanması olan, böbrek hastalığı, hamile veya hamilelik şüphesi olan hastaları, daha önceden yaptırdığı tetkik sırasında gadolinyum içeren MRG kontrast maddesine alerjisi olduysa da belirtmelerini hastalardan istemelisiniz</a:t>
            </a:r>
            <a:br>
              <a:rPr lang="tr-TR" sz="1800" dirty="0">
                <a:solidFill>
                  <a:srgbClr val="333333"/>
                </a:solidFill>
                <a:effectLst/>
                <a:latin typeface="Helvetica" panose="020B0604020202020204" pitchFamily="34" charset="0"/>
                <a:ea typeface="Calibri" panose="020F0502020204030204" pitchFamily="34" charset="0"/>
              </a:rPr>
            </a:br>
            <a:endParaRPr lang="tr-TR" dirty="0"/>
          </a:p>
        </p:txBody>
      </p:sp>
    </p:spTree>
    <p:extLst>
      <p:ext uri="{BB962C8B-B14F-4D97-AF65-F5344CB8AC3E}">
        <p14:creationId xmlns:p14="http://schemas.microsoft.com/office/powerpoint/2010/main" val="2750626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ABC25B41-1303-5D45-A784-583E181A8221}"/>
              </a:ext>
            </a:extLst>
          </p:cNvPr>
          <p:cNvSpPr txBox="1"/>
          <p:nvPr/>
        </p:nvSpPr>
        <p:spPr>
          <a:xfrm>
            <a:off x="395536" y="1166842"/>
            <a:ext cx="8352928" cy="4524315"/>
          </a:xfrm>
          <a:prstGeom prst="rect">
            <a:avLst/>
          </a:prstGeom>
          <a:noFill/>
        </p:spPr>
        <p:txBody>
          <a:bodyPr wrap="square">
            <a:spAutoFit/>
          </a:bodyPr>
          <a:lstStyle/>
          <a:p>
            <a:r>
              <a:rPr lang="tr-TR" sz="1800" dirty="0">
                <a:solidFill>
                  <a:srgbClr val="333333"/>
                </a:solidFill>
                <a:effectLst/>
                <a:latin typeface="Helvetica" panose="020B0604020202020204" pitchFamily="34" charset="0"/>
                <a:ea typeface="Calibri" panose="020F0502020204030204" pitchFamily="34" charset="0"/>
              </a:rPr>
              <a:t>Bazı hastalarda işlem sırasında kapalı yer korkusu (klostrofobi) gelişebilir. Bu durumda sakinleştirici ilaç uygulaması yararlı olabilir. Metal, şarapnel ve kurşun parçalarının manyetik alan içinde hareket etmesi ve hastaya zarar vermesi ihtimali vardır. Böbrek hastalığı normalde MRG tetkikinin yapılmasına engel değildir, ancak kontrast madde verilmesi gerekli olduğunda, kan testleri ile hastanın böbrek fonksiyonunun kontrast maddenin atılımını sağlayacak kadar yeterli olduğundan emin olmak gerekir. </a:t>
            </a:r>
            <a:br>
              <a:rPr lang="tr-TR" sz="1800" dirty="0">
                <a:solidFill>
                  <a:srgbClr val="333333"/>
                </a:solidFill>
                <a:effectLst/>
                <a:latin typeface="Helvetica" panose="020B0604020202020204" pitchFamily="34" charset="0"/>
                <a:ea typeface="Calibri" panose="020F0502020204030204" pitchFamily="34" charset="0"/>
              </a:rPr>
            </a:br>
            <a:br>
              <a:rPr lang="tr-TR" sz="1800" dirty="0">
                <a:solidFill>
                  <a:srgbClr val="333333"/>
                </a:solidFill>
                <a:effectLst/>
                <a:latin typeface="Helvetica" panose="020B0604020202020204" pitchFamily="34" charset="0"/>
                <a:ea typeface="Calibri" panose="020F0502020204030204" pitchFamily="34" charset="0"/>
              </a:rPr>
            </a:br>
            <a:r>
              <a:rPr lang="tr-TR" sz="1800" dirty="0" err="1">
                <a:solidFill>
                  <a:srgbClr val="333333"/>
                </a:solidFill>
                <a:effectLst/>
                <a:latin typeface="Helvetica" panose="020B0604020202020204" pitchFamily="34" charset="0"/>
                <a:ea typeface="Calibri" panose="020F0502020204030204" pitchFamily="34" charset="0"/>
              </a:rPr>
              <a:t>MRG'nin</a:t>
            </a:r>
            <a:r>
              <a:rPr lang="tr-TR" sz="1800" dirty="0">
                <a:solidFill>
                  <a:srgbClr val="333333"/>
                </a:solidFill>
                <a:effectLst/>
                <a:latin typeface="Helvetica" panose="020B0604020202020204" pitchFamily="34" charset="0"/>
                <a:ea typeface="Calibri" panose="020F0502020204030204" pitchFamily="34" charset="0"/>
              </a:rPr>
              <a:t> gebe ve fetus için ne kadar güvenli olduğu konusunda yeteri kadar bilgi olmadığından, gebeliğin ilk 12 haftasında çok gerekmediği sürece kullanılmaz. İkinci ve üçüncü üç aylık dönemde doktorunuz gerekli görürse MRG yapılabilir. Gebe hastalara paramanyetik kontrast madde verilmemelidir. </a:t>
            </a:r>
            <a:br>
              <a:rPr lang="tr-TR" sz="1800" dirty="0">
                <a:solidFill>
                  <a:srgbClr val="333333"/>
                </a:solidFill>
                <a:effectLst/>
                <a:latin typeface="Helvetica" panose="020B0604020202020204" pitchFamily="34" charset="0"/>
                <a:ea typeface="Calibri" panose="020F0502020204030204" pitchFamily="34" charset="0"/>
              </a:rPr>
            </a:br>
            <a:br>
              <a:rPr lang="tr-TR" sz="1800" dirty="0">
                <a:solidFill>
                  <a:srgbClr val="333333"/>
                </a:solidFill>
                <a:effectLst/>
                <a:latin typeface="Helvetica" panose="020B0604020202020204" pitchFamily="34" charset="0"/>
                <a:ea typeface="Calibri" panose="020F0502020204030204" pitchFamily="34" charset="0"/>
              </a:rPr>
            </a:br>
            <a:r>
              <a:rPr lang="tr-TR" sz="1800" dirty="0">
                <a:solidFill>
                  <a:srgbClr val="333333"/>
                </a:solidFill>
                <a:effectLst/>
                <a:latin typeface="Helvetica" panose="020B0604020202020204" pitchFamily="34" charset="0"/>
                <a:ea typeface="Calibri" panose="020F0502020204030204" pitchFamily="34" charset="0"/>
              </a:rPr>
              <a:t>Emziren kadınlarda kontrastsız MRG incelemesi yapılmasında sakınca yoktur. Kontrastlı inceleme yapılmış olan emziren kadınlara, ilaç süt ile bebeğe geçtiği için, incelemeden sonraki 24-48 saat süt vermemeleri istenir. </a:t>
            </a:r>
            <a:endParaRPr lang="tr-TR" dirty="0"/>
          </a:p>
        </p:txBody>
      </p:sp>
    </p:spTree>
    <p:extLst>
      <p:ext uri="{BB962C8B-B14F-4D97-AF65-F5344CB8AC3E}">
        <p14:creationId xmlns:p14="http://schemas.microsoft.com/office/powerpoint/2010/main" val="119984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BE45454-487B-B0FC-71BF-FA8B71AC577D}"/>
              </a:ext>
            </a:extLst>
          </p:cNvPr>
          <p:cNvSpPr txBox="1"/>
          <p:nvPr/>
        </p:nvSpPr>
        <p:spPr>
          <a:xfrm>
            <a:off x="395536" y="700048"/>
            <a:ext cx="8352928" cy="5519460"/>
          </a:xfrm>
          <a:prstGeom prst="rect">
            <a:avLst/>
          </a:prstGeom>
          <a:noFill/>
        </p:spPr>
        <p:txBody>
          <a:bodyPr wrap="square">
            <a:spAutoFit/>
          </a:bodyPr>
          <a:lstStyle/>
          <a:p>
            <a:pPr>
              <a:spcAft>
                <a:spcPts val="750"/>
              </a:spcAft>
            </a:pPr>
            <a:r>
              <a:rPr lang="tr-TR" sz="2000" b="1" dirty="0" err="1">
                <a:solidFill>
                  <a:srgbClr val="333333"/>
                </a:solidFill>
                <a:effectLst/>
                <a:latin typeface="Helvetica" panose="020B0604020202020204" pitchFamily="34" charset="0"/>
                <a:ea typeface="Times New Roman" panose="02020603050405020304" pitchFamily="18" charset="0"/>
              </a:rPr>
              <a:t>MRG'den</a:t>
            </a:r>
            <a:r>
              <a:rPr lang="tr-TR" sz="2000" b="1" dirty="0">
                <a:solidFill>
                  <a:srgbClr val="333333"/>
                </a:solidFill>
                <a:effectLst/>
                <a:latin typeface="Helvetica" panose="020B0604020202020204" pitchFamily="34" charset="0"/>
                <a:ea typeface="Times New Roman" panose="02020603050405020304" pitchFamily="18" charset="0"/>
              </a:rPr>
              <a:t> önce ne yapılması gerekir? </a:t>
            </a:r>
            <a:br>
              <a:rPr lang="tr-TR" sz="1800" dirty="0">
                <a:solidFill>
                  <a:srgbClr val="333333"/>
                </a:solidFill>
                <a:effectLst/>
                <a:latin typeface="Helvetica" panose="020B0604020202020204" pitchFamily="34" charset="0"/>
                <a:ea typeface="Times New Roman" panose="02020603050405020304" pitchFamily="18" charset="0"/>
              </a:rPr>
            </a:br>
            <a:br>
              <a:rPr lang="tr-TR" sz="1800" dirty="0">
                <a:solidFill>
                  <a:srgbClr val="333333"/>
                </a:solidFill>
                <a:effectLst/>
                <a:latin typeface="Helvetica" panose="020B0604020202020204" pitchFamily="34" charset="0"/>
                <a:ea typeface="Times New Roman" panose="02020603050405020304" pitchFamily="18" charset="0"/>
              </a:rPr>
            </a:br>
            <a:r>
              <a:rPr lang="tr-TR" sz="1800" dirty="0">
                <a:solidFill>
                  <a:srgbClr val="333333"/>
                </a:solidFill>
                <a:effectLst/>
                <a:latin typeface="Helvetica" panose="020B0604020202020204" pitchFamily="34" charset="0"/>
                <a:ea typeface="Times New Roman" panose="02020603050405020304" pitchFamily="18" charset="0"/>
              </a:rPr>
              <a:t>Genel olarak MRG çekimi özel bir hazırlık gerektirmez. Ancak abdomen MRG için 6-8 saat açlık sonrası gelmeniz tavsiye edilir. Aksi söylenmediği takdirde devamlı kullandıkları ilaçları almalarında sakınca yoktur</a:t>
            </a:r>
            <a:endParaRPr lang="tr-TR" sz="2400" dirty="0">
              <a:effectLst/>
              <a:latin typeface="Times New Roman" panose="02020603050405020304" pitchFamily="18" charset="0"/>
              <a:ea typeface="Times New Roman" panose="02020603050405020304" pitchFamily="18" charset="0"/>
            </a:endParaRPr>
          </a:p>
          <a:p>
            <a:pPr>
              <a:spcAft>
                <a:spcPts val="750"/>
              </a:spcAft>
            </a:pPr>
            <a:br>
              <a:rPr lang="tr-TR" sz="1800" dirty="0">
                <a:solidFill>
                  <a:srgbClr val="333333"/>
                </a:solidFill>
                <a:effectLst/>
                <a:latin typeface="Helvetica" panose="020B0604020202020204" pitchFamily="34" charset="0"/>
                <a:ea typeface="Times New Roman" panose="02020603050405020304" pitchFamily="18" charset="0"/>
              </a:rPr>
            </a:br>
            <a:br>
              <a:rPr lang="tr-TR" sz="1800" dirty="0">
                <a:solidFill>
                  <a:srgbClr val="333333"/>
                </a:solidFill>
                <a:effectLst/>
                <a:latin typeface="Helvetica" panose="020B0604020202020204" pitchFamily="34" charset="0"/>
                <a:ea typeface="Times New Roman" panose="02020603050405020304" pitchFamily="18" charset="0"/>
              </a:rPr>
            </a:br>
            <a:r>
              <a:rPr lang="tr-TR" sz="2000" b="1" dirty="0">
                <a:solidFill>
                  <a:srgbClr val="333333"/>
                </a:solidFill>
                <a:effectLst/>
                <a:latin typeface="Helvetica" panose="020B0604020202020204" pitchFamily="34" charset="0"/>
                <a:ea typeface="Times New Roman" panose="02020603050405020304" pitchFamily="18" charset="0"/>
              </a:rPr>
              <a:t>MRG çekiminden sonra yapılması gerekir? </a:t>
            </a:r>
            <a:br>
              <a:rPr lang="tr-TR" sz="1800" dirty="0">
                <a:solidFill>
                  <a:srgbClr val="333333"/>
                </a:solidFill>
                <a:effectLst/>
                <a:latin typeface="Helvetica" panose="020B0604020202020204" pitchFamily="34" charset="0"/>
                <a:ea typeface="Times New Roman" panose="02020603050405020304" pitchFamily="18" charset="0"/>
              </a:rPr>
            </a:br>
            <a:br>
              <a:rPr lang="tr-TR" sz="1800" dirty="0">
                <a:solidFill>
                  <a:srgbClr val="333333"/>
                </a:solidFill>
                <a:effectLst/>
                <a:latin typeface="Helvetica" panose="020B0604020202020204" pitchFamily="34" charset="0"/>
                <a:ea typeface="Times New Roman" panose="02020603050405020304" pitchFamily="18" charset="0"/>
              </a:rPr>
            </a:br>
            <a:r>
              <a:rPr lang="tr-TR" sz="1800" dirty="0">
                <a:solidFill>
                  <a:srgbClr val="333333"/>
                </a:solidFill>
                <a:effectLst/>
                <a:latin typeface="Helvetica" panose="020B0604020202020204" pitchFamily="34" charset="0"/>
                <a:ea typeface="Times New Roman" panose="02020603050405020304" pitchFamily="18" charset="0"/>
              </a:rPr>
              <a:t>Kontrast madde verilmesi halinde su içerek kontrast maddenin vücudunuzdan atılımını kolaylaştırabilecekleri hastaya söylenmelidir. (Böbrek yetmezliği yapabilir ilaç)</a:t>
            </a:r>
            <a:br>
              <a:rPr lang="tr-TR" sz="1800" dirty="0">
                <a:solidFill>
                  <a:srgbClr val="333333"/>
                </a:solidFill>
                <a:effectLst/>
                <a:latin typeface="Helvetica" panose="020B0604020202020204" pitchFamily="34" charset="0"/>
                <a:ea typeface="Times New Roman" panose="02020603050405020304" pitchFamily="18" charset="0"/>
              </a:rPr>
            </a:br>
            <a:br>
              <a:rPr lang="tr-TR" sz="1800" dirty="0">
                <a:solidFill>
                  <a:srgbClr val="333333"/>
                </a:solidFill>
                <a:effectLst/>
                <a:latin typeface="Helvetica" panose="020B0604020202020204" pitchFamily="34" charset="0"/>
                <a:ea typeface="Times New Roman" panose="02020603050405020304" pitchFamily="18" charset="0"/>
              </a:rPr>
            </a:br>
            <a:r>
              <a:rPr lang="tr-TR" sz="1800" dirty="0">
                <a:solidFill>
                  <a:srgbClr val="333333"/>
                </a:solidFill>
                <a:effectLst/>
                <a:latin typeface="Helvetica" panose="020B0604020202020204" pitchFamily="34" charset="0"/>
                <a:ea typeface="Times New Roman" panose="02020603050405020304" pitchFamily="18" charset="0"/>
              </a:rPr>
              <a:t>Kontrasta bağlı alerjik reaksiyon son derece nadir görülür. Ancak, deride kızarıklık, kaşıntı, nefes darlığı gibi belirtiler görüldüğü takdirde acil müdahale edilmeli, hastaneden çıktıktan sonra bu belirtiler ortaya çıkarsa en yakın hastaneye başvurmaları gerektiğini hastaya söylemelisiniz.</a:t>
            </a:r>
            <a:br>
              <a:rPr lang="tr-TR" sz="1800" dirty="0">
                <a:solidFill>
                  <a:srgbClr val="333333"/>
                </a:solidFill>
                <a:effectLst/>
                <a:latin typeface="Helvetica" panose="020B0604020202020204" pitchFamily="34" charset="0"/>
                <a:ea typeface="Times New Roman" panose="02020603050405020304" pitchFamily="18" charset="0"/>
              </a:rPr>
            </a:br>
            <a:br>
              <a:rPr lang="tr-TR" sz="1800" dirty="0">
                <a:solidFill>
                  <a:srgbClr val="333333"/>
                </a:solidFill>
                <a:effectLst/>
                <a:latin typeface="Helvetica" panose="020B0604020202020204" pitchFamily="34" charset="0"/>
                <a:ea typeface="Times New Roman" panose="02020603050405020304" pitchFamily="18" charset="0"/>
              </a:rPr>
            </a:br>
            <a:r>
              <a:rPr lang="tr-TR" sz="1800" dirty="0">
                <a:solidFill>
                  <a:srgbClr val="333333"/>
                </a:solidFill>
                <a:effectLst/>
                <a:latin typeface="Helvetica" panose="020B0604020202020204" pitchFamily="34" charset="0"/>
                <a:ea typeface="Times New Roman" panose="02020603050405020304" pitchFamily="18" charset="0"/>
              </a:rPr>
              <a:t>Klostrofobi nedeniyle sakinleştirici ilaç yapıldıysa hasta araba kullanmamalıdır. </a:t>
            </a: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34507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3973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1213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a:solidFill>
                  <a:schemeClr val="accent5">
                    <a:lumMod val="50000"/>
                  </a:schemeClr>
                </a:solidFill>
                <a:latin typeface="Times New Roman" pitchFamily="18" charset="0"/>
                <a:cs typeface="Times New Roman" pitchFamily="18" charset="0"/>
              </a:rPr>
              <a:t>MANYETİK REZONANS GÖRÜNTÜLEME </a:t>
            </a:r>
            <a:br>
              <a:rPr lang="tr-TR" sz="3200">
                <a:solidFill>
                  <a:schemeClr val="accent5">
                    <a:lumMod val="50000"/>
                  </a:schemeClr>
                </a:solidFill>
                <a:latin typeface="Times New Roman" pitchFamily="18" charset="0"/>
                <a:cs typeface="Times New Roman" pitchFamily="18" charset="0"/>
              </a:rPr>
            </a:br>
            <a:r>
              <a:rPr lang="tr-TR" sz="3200">
                <a:solidFill>
                  <a:schemeClr val="accent5">
                    <a:lumMod val="50000"/>
                  </a:schemeClr>
                </a:solidFill>
                <a:latin typeface="Times New Roman" pitchFamily="18" charset="0"/>
                <a:cs typeface="Times New Roman" pitchFamily="18" charset="0"/>
              </a:rPr>
              <a:t>(MRG):</a:t>
            </a:r>
            <a:endParaRPr lang="tr-TR" sz="3200" dirty="0"/>
          </a:p>
        </p:txBody>
      </p:sp>
      <p:sp>
        <p:nvSpPr>
          <p:cNvPr id="3" name="2 İçerik Yer Tutucusu"/>
          <p:cNvSpPr>
            <a:spLocks noGrp="1"/>
          </p:cNvSpPr>
          <p:nvPr>
            <p:ph idx="1"/>
          </p:nvPr>
        </p:nvSpPr>
        <p:spPr/>
        <p:txBody>
          <a:bodyPr>
            <a:normAutofit fontScale="92500"/>
          </a:bodyPr>
          <a:lstStyle/>
          <a:p>
            <a:r>
              <a:rPr lang="tr-TR">
                <a:solidFill>
                  <a:schemeClr val="bg2">
                    <a:lumMod val="25000"/>
                  </a:schemeClr>
                </a:solidFill>
                <a:cs typeface="Times New Roman" pitchFamily="18" charset="0"/>
              </a:rPr>
              <a:t> Manyetik rezonans manyetik titreşim anlamına gelir.</a:t>
            </a:r>
          </a:p>
          <a:p>
            <a:r>
              <a:rPr lang="tr-TR">
                <a:solidFill>
                  <a:schemeClr val="bg2">
                    <a:lumMod val="25000"/>
                  </a:schemeClr>
                </a:solidFill>
                <a:cs typeface="Times New Roman" pitchFamily="18" charset="0"/>
              </a:rPr>
              <a:t>Cihaz manyetik alan altında atomların manyetik alan yönüne yönelmesi ve belirli bir frekansta salınım yapmalarına dayanır. </a:t>
            </a:r>
          </a:p>
          <a:p>
            <a:r>
              <a:rPr lang="tr-TR">
                <a:solidFill>
                  <a:schemeClr val="bg2">
                    <a:lumMod val="25000"/>
                  </a:schemeClr>
                </a:solidFill>
                <a:cs typeface="Times New Roman" pitchFamily="18" charset="0"/>
              </a:rPr>
              <a:t>Üzerlerine Radyo Dalgaları uygulanan bu atomlar belirli bir frekansta bu radyo dalgalarını geri yansıtacaklardır. Bu yansıyan dalgaları alan MR cihazı görüntülerini oluşturur</a:t>
            </a:r>
            <a:r>
              <a:rPr lang="tr-TR"/>
              <a:t>. </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a:buNone/>
            </a:pPr>
            <a:r>
              <a:rPr lang="tr-TR" dirty="0">
                <a:solidFill>
                  <a:schemeClr val="bg2">
                    <a:lumMod val="25000"/>
                  </a:schemeClr>
                </a:solidFill>
                <a:cs typeface="Times New Roman" pitchFamily="18" charset="0"/>
              </a:rPr>
              <a:t>• Manyetik Rezonans Görüntüleme (MRG), canlıların iç yapısını görüntüleme amacıyla daha çok tıpta kullanılan bir yöntemdir.</a:t>
            </a:r>
          </a:p>
          <a:p>
            <a:pPr>
              <a:buNone/>
            </a:pPr>
            <a:r>
              <a:rPr lang="tr-TR" dirty="0">
                <a:solidFill>
                  <a:schemeClr val="bg2">
                    <a:lumMod val="25000"/>
                  </a:schemeClr>
                </a:solidFill>
                <a:cs typeface="Times New Roman" pitchFamily="18" charset="0"/>
              </a:rPr>
              <a:t>• Dokudaki hidrojen atomlarının yoğunluklarına ve hareketlerine göre görüntü oluşturur.</a:t>
            </a:r>
          </a:p>
          <a:p>
            <a:pPr>
              <a:buNone/>
            </a:pPr>
            <a:r>
              <a:rPr lang="tr-TR" dirty="0">
                <a:solidFill>
                  <a:schemeClr val="bg2">
                    <a:lumMod val="25000"/>
                  </a:schemeClr>
                </a:solidFill>
                <a:cs typeface="Times New Roman" pitchFamily="18" charset="0"/>
              </a:rPr>
              <a:t>• </a:t>
            </a:r>
            <a:r>
              <a:rPr lang="tr-TR" dirty="0" err="1">
                <a:solidFill>
                  <a:schemeClr val="bg2">
                    <a:lumMod val="25000"/>
                  </a:schemeClr>
                </a:solidFill>
                <a:cs typeface="Times New Roman" pitchFamily="18" charset="0"/>
              </a:rPr>
              <a:t>MR’da</a:t>
            </a:r>
            <a:r>
              <a:rPr lang="tr-TR" dirty="0">
                <a:solidFill>
                  <a:schemeClr val="bg2">
                    <a:lumMod val="25000"/>
                  </a:schemeClr>
                </a:solidFill>
                <a:cs typeface="Times New Roman" pitchFamily="18" charset="0"/>
              </a:rPr>
              <a:t> radyasyon kullanılmaz, onun yerine manyetik alanla vücuttaki hidrojen atomlarının çekirdeklerindeki proton uyarılır.</a:t>
            </a:r>
          </a:p>
          <a:p>
            <a:pPr>
              <a:buNone/>
            </a:pPr>
            <a:r>
              <a:rPr lang="tr-TR" dirty="0">
                <a:solidFill>
                  <a:schemeClr val="bg2">
                    <a:lumMod val="25000"/>
                  </a:schemeClr>
                </a:solidFill>
                <a:cs typeface="Times New Roman" pitchFamily="18" charset="0"/>
              </a:rPr>
              <a:t>• MR cihazında dünyanın manyetik alan gücünün yaklaşık 20 bin katı bir manyetik alan kullanılır.</a:t>
            </a:r>
          </a:p>
          <a:p>
            <a:pPr>
              <a:buNone/>
            </a:pPr>
            <a:r>
              <a:rPr lang="tr-TR" dirty="0">
                <a:solidFill>
                  <a:schemeClr val="bg2">
                    <a:lumMod val="25000"/>
                  </a:schemeClr>
                </a:solidFill>
                <a:cs typeface="Times New Roman" pitchFamily="18" charset="0"/>
              </a:rPr>
              <a:t>• MR cihazları 0.2 </a:t>
            </a:r>
            <a:r>
              <a:rPr lang="tr-TR" dirty="0" err="1">
                <a:solidFill>
                  <a:schemeClr val="bg2">
                    <a:lumMod val="25000"/>
                  </a:schemeClr>
                </a:solidFill>
                <a:cs typeface="Times New Roman" pitchFamily="18" charset="0"/>
              </a:rPr>
              <a:t>Tesla</a:t>
            </a:r>
            <a:r>
              <a:rPr lang="tr-TR" dirty="0">
                <a:solidFill>
                  <a:schemeClr val="bg2">
                    <a:lumMod val="25000"/>
                  </a:schemeClr>
                </a:solidFill>
                <a:cs typeface="Times New Roman" pitchFamily="18" charset="0"/>
              </a:rPr>
              <a:t> ile 3 </a:t>
            </a:r>
            <a:r>
              <a:rPr lang="tr-TR" dirty="0" err="1">
                <a:solidFill>
                  <a:schemeClr val="bg2">
                    <a:lumMod val="25000"/>
                  </a:schemeClr>
                </a:solidFill>
                <a:cs typeface="Times New Roman" pitchFamily="18" charset="0"/>
              </a:rPr>
              <a:t>Tesla</a:t>
            </a:r>
            <a:r>
              <a:rPr lang="tr-TR" dirty="0">
                <a:solidFill>
                  <a:schemeClr val="bg2">
                    <a:lumMod val="25000"/>
                  </a:schemeClr>
                </a:solidFill>
                <a:cs typeface="Times New Roman" pitchFamily="18" charset="0"/>
              </a:rPr>
              <a:t> arasında manyetik alan gücüne sahip cihazlardan oluşmaktadır.</a:t>
            </a:r>
          </a:p>
          <a:p>
            <a:pPr>
              <a:buNone/>
            </a:pPr>
            <a:r>
              <a:rPr lang="tr-TR" dirty="0">
                <a:solidFill>
                  <a:schemeClr val="bg2">
                    <a:lumMod val="25000"/>
                  </a:schemeClr>
                </a:solidFill>
                <a:cs typeface="Times New Roman" pitchFamily="18" charset="0"/>
              </a:rPr>
              <a:t>• MR görüntülemenin, canlı organizma üzerinde şu ana kadar kanıtlanmış herhangi bir zararı yoktur.Çünkü MR; manyetik kuvvet ve radyo dalgaları yardımıyla vücut doku ve organlarını görüntüleyen bir yöntemdi</a:t>
            </a:r>
            <a:r>
              <a:rPr lang="tr-TR" dirty="0">
                <a:cs typeface="Times New Roman" pitchFamily="18" charset="0"/>
              </a:rPr>
              <a:t>r.</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a:solidFill>
                  <a:schemeClr val="bg2">
                    <a:lumMod val="25000"/>
                  </a:schemeClr>
                </a:solidFill>
                <a:cs typeface="Times New Roman" pitchFamily="18" charset="0"/>
              </a:rPr>
              <a:t>Cihazında bulunan güçlü mıknatıslar, insan hücresinde bulunan atom çekirdeklerinin titreşim yapmasını  sağlayacak alanlar yaratır. </a:t>
            </a:r>
          </a:p>
          <a:p>
            <a:pPr>
              <a:buNone/>
            </a:pPr>
            <a:r>
              <a:rPr lang="tr-TR" dirty="0">
                <a:solidFill>
                  <a:schemeClr val="bg2">
                    <a:lumMod val="25000"/>
                  </a:schemeClr>
                </a:solidFill>
                <a:cs typeface="Times New Roman" pitchFamily="18" charset="0"/>
              </a:rPr>
              <a:t>• Titreşen atomlar üzerine gönderilen radyo dalgaları onların salınım yapmalarını sağlayacak ve bu </a:t>
            </a:r>
            <a:r>
              <a:rPr lang="tr-TR" dirty="0" err="1">
                <a:solidFill>
                  <a:schemeClr val="bg2">
                    <a:lumMod val="25000"/>
                  </a:schemeClr>
                </a:solidFill>
                <a:cs typeface="Times New Roman" pitchFamily="18" charset="0"/>
              </a:rPr>
              <a:t>salınımların</a:t>
            </a:r>
            <a:r>
              <a:rPr lang="tr-TR" dirty="0">
                <a:solidFill>
                  <a:schemeClr val="bg2">
                    <a:lumMod val="25000"/>
                  </a:schemeClr>
                </a:solidFill>
                <a:cs typeface="Times New Roman" pitchFamily="18" charset="0"/>
              </a:rPr>
              <a:t> sonucunda bu atomlar bir radyo dalgası yayılımı yapmaya başlayacaklardır. </a:t>
            </a:r>
          </a:p>
          <a:p>
            <a:pPr>
              <a:buNone/>
            </a:pPr>
            <a:r>
              <a:rPr lang="tr-TR" dirty="0">
                <a:solidFill>
                  <a:schemeClr val="bg2">
                    <a:lumMod val="25000"/>
                  </a:schemeClr>
                </a:solidFill>
                <a:cs typeface="Times New Roman" pitchFamily="18" charset="0"/>
              </a:rPr>
              <a:t>• Bu yayımlanan dalgalar bir bilgisayar yardımıyla hareketsiz veya hareketli 3 boyutlu görüntüler oluşturur. </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nSpc>
                <a:spcPct val="80000"/>
              </a:lnSpc>
            </a:pPr>
            <a:r>
              <a:rPr lang="en-US" altLang="tr-TR" sz="1800" dirty="0" err="1"/>
              <a:t>Manyetik</a:t>
            </a:r>
            <a:r>
              <a:rPr lang="en-US" altLang="tr-TR" sz="1800" dirty="0"/>
              <a:t> </a:t>
            </a:r>
            <a:r>
              <a:rPr lang="en-US" altLang="tr-TR" sz="1800" dirty="0" err="1"/>
              <a:t>rezonans</a:t>
            </a:r>
            <a:r>
              <a:rPr lang="en-US" altLang="tr-TR" sz="1800" dirty="0"/>
              <a:t> </a:t>
            </a:r>
            <a:r>
              <a:rPr lang="en-US" altLang="tr-TR" sz="1800" dirty="0" err="1"/>
              <a:t>cihazını</a:t>
            </a:r>
            <a:r>
              <a:rPr lang="en-US" altLang="tr-TR" sz="1800" dirty="0"/>
              <a:t> </a:t>
            </a:r>
            <a:r>
              <a:rPr lang="en-US" altLang="tr-TR" sz="1800" dirty="0" err="1"/>
              <a:t>incelediğimizde</a:t>
            </a:r>
            <a:r>
              <a:rPr lang="en-US" altLang="tr-TR" sz="1800" dirty="0"/>
              <a:t> </a:t>
            </a:r>
            <a:r>
              <a:rPr lang="en-US" altLang="tr-TR" sz="1800" dirty="0" err="1"/>
              <a:t>cihazın</a:t>
            </a:r>
            <a:r>
              <a:rPr lang="en-US" altLang="tr-TR" sz="1800" dirty="0"/>
              <a:t> 3 </a:t>
            </a:r>
            <a:r>
              <a:rPr lang="en-US" altLang="tr-TR" sz="1800" dirty="0" err="1"/>
              <a:t>ana</a:t>
            </a:r>
            <a:r>
              <a:rPr lang="en-US" altLang="tr-TR" sz="1800" dirty="0"/>
              <a:t> </a:t>
            </a:r>
            <a:r>
              <a:rPr lang="en-US" altLang="tr-TR" sz="1800" dirty="0" err="1"/>
              <a:t>kısımdan</a:t>
            </a:r>
            <a:r>
              <a:rPr lang="en-US" altLang="tr-TR" sz="1800" dirty="0"/>
              <a:t> </a:t>
            </a:r>
            <a:r>
              <a:rPr lang="en-US" altLang="tr-TR" sz="1800" dirty="0" err="1"/>
              <a:t>oluştuğunu</a:t>
            </a:r>
            <a:r>
              <a:rPr lang="en-US" altLang="tr-TR" sz="1800" dirty="0"/>
              <a:t> </a:t>
            </a:r>
            <a:r>
              <a:rPr lang="en-US" altLang="tr-TR" sz="1800" dirty="0" err="1"/>
              <a:t>görürüz</a:t>
            </a:r>
            <a:r>
              <a:rPr lang="en-US" altLang="tr-TR" sz="1800" dirty="0"/>
              <a:t>. Bu </a:t>
            </a:r>
            <a:r>
              <a:rPr lang="en-US" altLang="tr-TR" sz="1800" dirty="0" err="1"/>
              <a:t>kısımlar</a:t>
            </a:r>
            <a:r>
              <a:rPr lang="en-US" altLang="tr-TR" sz="1800" dirty="0"/>
              <a:t>;</a:t>
            </a:r>
            <a:endParaRPr lang="tr-TR" altLang="tr-TR" sz="1800" dirty="0"/>
          </a:p>
          <a:p>
            <a:pPr>
              <a:lnSpc>
                <a:spcPct val="80000"/>
              </a:lnSpc>
              <a:buNone/>
            </a:pPr>
            <a:endParaRPr lang="en-US" altLang="tr-TR" sz="1800" dirty="0"/>
          </a:p>
          <a:p>
            <a:pPr lvl="1">
              <a:lnSpc>
                <a:spcPct val="80000"/>
              </a:lnSpc>
            </a:pPr>
            <a:r>
              <a:rPr lang="en-US" altLang="tr-TR" sz="1600" dirty="0"/>
              <a:t> </a:t>
            </a:r>
            <a:r>
              <a:rPr lang="en-US" altLang="tr-TR" sz="1600" b="1" dirty="0"/>
              <a:t>Magnet</a:t>
            </a:r>
          </a:p>
          <a:p>
            <a:pPr lvl="1">
              <a:lnSpc>
                <a:spcPct val="80000"/>
              </a:lnSpc>
            </a:pPr>
            <a:r>
              <a:rPr lang="tr-TR" altLang="tr-TR" sz="1600" b="1" dirty="0"/>
              <a:t> </a:t>
            </a:r>
            <a:r>
              <a:rPr lang="en-US" altLang="tr-TR" sz="1600" b="1" dirty="0" err="1"/>
              <a:t>Kabinetler</a:t>
            </a:r>
            <a:endParaRPr lang="en-US" altLang="tr-TR" sz="1600" b="1" dirty="0"/>
          </a:p>
          <a:p>
            <a:pPr lvl="1">
              <a:lnSpc>
                <a:spcPct val="80000"/>
              </a:lnSpc>
            </a:pPr>
            <a:r>
              <a:rPr lang="tr-TR" altLang="tr-TR" sz="1600" b="1" dirty="0"/>
              <a:t> </a:t>
            </a:r>
            <a:r>
              <a:rPr lang="en-US" altLang="tr-TR" sz="1600" b="1" dirty="0" err="1"/>
              <a:t>Görüntü</a:t>
            </a:r>
            <a:r>
              <a:rPr lang="en-US" altLang="tr-TR" sz="1600" b="1" dirty="0"/>
              <a:t> </a:t>
            </a:r>
            <a:r>
              <a:rPr lang="en-US" altLang="tr-TR" sz="1600" b="1" dirty="0" err="1"/>
              <a:t>İşlem</a:t>
            </a:r>
            <a:r>
              <a:rPr lang="en-US" altLang="tr-TR" sz="1600" b="1" dirty="0"/>
              <a:t> </a:t>
            </a:r>
            <a:r>
              <a:rPr lang="en-US" altLang="tr-TR" sz="1600" b="1" dirty="0" err="1"/>
              <a:t>ve</a:t>
            </a:r>
            <a:r>
              <a:rPr lang="en-US" altLang="tr-TR" sz="1600" b="1" dirty="0"/>
              <a:t> </a:t>
            </a:r>
            <a:r>
              <a:rPr lang="en-US" altLang="tr-TR" sz="1600" b="1" dirty="0" err="1"/>
              <a:t>Operatör</a:t>
            </a:r>
            <a:r>
              <a:rPr lang="en-US" altLang="tr-TR" sz="1600" b="1" dirty="0"/>
              <a:t> </a:t>
            </a:r>
            <a:r>
              <a:rPr lang="en-US" altLang="tr-TR" sz="1600" b="1" dirty="0" err="1"/>
              <a:t>Bilgisayarları</a:t>
            </a:r>
            <a:endParaRPr lang="tr-TR" altLang="tr-TR" sz="1600" b="1" dirty="0"/>
          </a:p>
          <a:p>
            <a:pPr lvl="1">
              <a:lnSpc>
                <a:spcPct val="80000"/>
              </a:lnSpc>
            </a:pPr>
            <a:endParaRPr lang="tr-TR" altLang="tr-TR" sz="1600" dirty="0"/>
          </a:p>
          <a:p>
            <a:pPr>
              <a:lnSpc>
                <a:spcPct val="80000"/>
              </a:lnSpc>
            </a:pPr>
            <a:r>
              <a:rPr lang="en-US" altLang="tr-TR" sz="1800" dirty="0"/>
              <a:t>Bu </a:t>
            </a:r>
            <a:r>
              <a:rPr lang="en-US" altLang="tr-TR" sz="1800" dirty="0" err="1"/>
              <a:t>kısımlardan</a:t>
            </a:r>
            <a:r>
              <a:rPr lang="en-US" altLang="tr-TR" sz="1800" dirty="0"/>
              <a:t> </a:t>
            </a:r>
            <a:r>
              <a:rPr lang="en-US" altLang="tr-TR" sz="1800" dirty="0" err="1"/>
              <a:t>ilki</a:t>
            </a:r>
            <a:r>
              <a:rPr lang="en-US" altLang="tr-TR" sz="1800" dirty="0"/>
              <a:t> </a:t>
            </a:r>
            <a:r>
              <a:rPr lang="en-US" altLang="tr-TR" sz="1800" b="1" i="1" dirty="0" err="1"/>
              <a:t>Magnettir</a:t>
            </a:r>
            <a:r>
              <a:rPr lang="en-US" altLang="tr-TR" sz="1800" dirty="0"/>
              <a:t>. </a:t>
            </a:r>
            <a:r>
              <a:rPr lang="en-US" altLang="tr-TR" sz="1800" dirty="0" err="1"/>
              <a:t>Magnetler</a:t>
            </a:r>
            <a:r>
              <a:rPr lang="en-US" altLang="tr-TR" sz="1800" dirty="0"/>
              <a:t> </a:t>
            </a:r>
            <a:r>
              <a:rPr lang="en-US" altLang="tr-TR" sz="1800" dirty="0" err="1"/>
              <a:t>cihaz</a:t>
            </a:r>
            <a:r>
              <a:rPr lang="en-US" altLang="tr-TR" sz="1800" dirty="0"/>
              <a:t> </a:t>
            </a:r>
            <a:r>
              <a:rPr lang="en-US" altLang="tr-TR" sz="1800" dirty="0" err="1"/>
              <a:t>çeşitlerine</a:t>
            </a:r>
            <a:r>
              <a:rPr lang="en-US" altLang="tr-TR" sz="1800" dirty="0"/>
              <a:t> </a:t>
            </a:r>
            <a:r>
              <a:rPr lang="en-US" altLang="tr-TR" sz="1800" dirty="0" err="1"/>
              <a:t>göre</a:t>
            </a:r>
            <a:r>
              <a:rPr lang="en-US" altLang="tr-TR" sz="1800" dirty="0"/>
              <a:t> </a:t>
            </a:r>
            <a:r>
              <a:rPr lang="en-US" altLang="tr-TR" sz="1800" dirty="0" err="1"/>
              <a:t>değişiklik</a:t>
            </a:r>
            <a:r>
              <a:rPr lang="en-US" altLang="tr-TR" sz="1800" dirty="0"/>
              <a:t> </a:t>
            </a:r>
            <a:r>
              <a:rPr lang="en-US" altLang="tr-TR" sz="1800" dirty="0" err="1"/>
              <a:t>gösterse</a:t>
            </a:r>
            <a:r>
              <a:rPr lang="en-US" altLang="tr-TR" sz="1800" dirty="0"/>
              <a:t> de </a:t>
            </a:r>
            <a:r>
              <a:rPr lang="en-US" altLang="tr-TR" sz="1800" dirty="0" err="1"/>
              <a:t>amaç</a:t>
            </a:r>
            <a:r>
              <a:rPr lang="en-US" altLang="tr-TR" sz="1800" dirty="0"/>
              <a:t> </a:t>
            </a:r>
            <a:r>
              <a:rPr lang="en-US" altLang="tr-TR" sz="1800" dirty="0" err="1"/>
              <a:t>düzgün</a:t>
            </a:r>
            <a:r>
              <a:rPr lang="en-US" altLang="tr-TR" sz="1800" dirty="0"/>
              <a:t> </a:t>
            </a:r>
            <a:r>
              <a:rPr lang="en-US" altLang="tr-TR" sz="1800" dirty="0" err="1"/>
              <a:t>ve</a:t>
            </a:r>
            <a:r>
              <a:rPr lang="tr-TR" altLang="tr-TR" sz="1800" dirty="0"/>
              <a:t> </a:t>
            </a:r>
            <a:r>
              <a:rPr lang="en-US" altLang="tr-TR" sz="1800" dirty="0" err="1"/>
              <a:t>görüntü</a:t>
            </a:r>
            <a:r>
              <a:rPr lang="en-US" altLang="tr-TR" sz="1800" dirty="0"/>
              <a:t> </a:t>
            </a:r>
            <a:r>
              <a:rPr lang="en-US" altLang="tr-TR" sz="1800" dirty="0" err="1"/>
              <a:t>alabilecek</a:t>
            </a:r>
            <a:r>
              <a:rPr lang="en-US" altLang="tr-TR" sz="1800" dirty="0"/>
              <a:t> </a:t>
            </a:r>
            <a:r>
              <a:rPr lang="en-US" altLang="tr-TR" sz="1800" dirty="0" err="1"/>
              <a:t>bir</a:t>
            </a:r>
            <a:r>
              <a:rPr lang="en-US" altLang="tr-TR" sz="1800" dirty="0"/>
              <a:t> </a:t>
            </a:r>
            <a:r>
              <a:rPr lang="en-US" altLang="tr-TR" sz="1800" dirty="0" err="1"/>
              <a:t>stabil</a:t>
            </a:r>
            <a:r>
              <a:rPr lang="en-US" altLang="tr-TR" sz="1800" dirty="0"/>
              <a:t> </a:t>
            </a:r>
            <a:r>
              <a:rPr lang="en-US" altLang="tr-TR" sz="1800" dirty="0" err="1"/>
              <a:t>manyetik</a:t>
            </a:r>
            <a:r>
              <a:rPr lang="en-US" altLang="tr-TR" sz="1800" dirty="0"/>
              <a:t> </a:t>
            </a:r>
            <a:r>
              <a:rPr lang="en-US" altLang="tr-TR" sz="1800" dirty="0" err="1"/>
              <a:t>alan</a:t>
            </a:r>
            <a:r>
              <a:rPr lang="en-US" altLang="tr-TR" sz="1800" dirty="0"/>
              <a:t> </a:t>
            </a:r>
            <a:r>
              <a:rPr lang="en-US" altLang="tr-TR" sz="1800" dirty="0" err="1"/>
              <a:t>yaratmaktır</a:t>
            </a:r>
            <a:r>
              <a:rPr lang="en-US" altLang="tr-TR" sz="1800" dirty="0"/>
              <a:t>. </a:t>
            </a:r>
            <a:endParaRPr lang="tr-TR" altLang="tr-TR" sz="1800" dirty="0"/>
          </a:p>
          <a:p>
            <a:pPr>
              <a:lnSpc>
                <a:spcPct val="80000"/>
              </a:lnSpc>
            </a:pPr>
            <a:endParaRPr lang="tr-TR" altLang="tr-TR" sz="1800" dirty="0"/>
          </a:p>
          <a:p>
            <a:pPr>
              <a:lnSpc>
                <a:spcPct val="80000"/>
              </a:lnSpc>
            </a:pPr>
            <a:r>
              <a:rPr lang="en-US" altLang="tr-TR" sz="1800" dirty="0" err="1"/>
              <a:t>Oluşturulan</a:t>
            </a:r>
            <a:r>
              <a:rPr lang="en-US" altLang="tr-TR" sz="1800" dirty="0"/>
              <a:t> </a:t>
            </a:r>
            <a:r>
              <a:rPr lang="en-US" altLang="tr-TR" sz="1800" dirty="0" err="1"/>
              <a:t>bu</a:t>
            </a:r>
            <a:r>
              <a:rPr lang="en-US" altLang="tr-TR" sz="1800" dirty="0"/>
              <a:t> </a:t>
            </a:r>
            <a:r>
              <a:rPr lang="en-US" altLang="tr-TR" sz="1800" dirty="0" err="1"/>
              <a:t>manyetik</a:t>
            </a:r>
            <a:r>
              <a:rPr lang="en-US" altLang="tr-TR" sz="1800" dirty="0"/>
              <a:t> </a:t>
            </a:r>
            <a:r>
              <a:rPr lang="en-US" altLang="tr-TR" sz="1800" dirty="0" err="1"/>
              <a:t>alanın</a:t>
            </a:r>
            <a:r>
              <a:rPr lang="en-US" altLang="tr-TR" sz="1800" dirty="0"/>
              <a:t> </a:t>
            </a:r>
            <a:r>
              <a:rPr lang="en-US" altLang="tr-TR" sz="1800" dirty="0" err="1"/>
              <a:t>içerisine</a:t>
            </a:r>
            <a:r>
              <a:rPr lang="en-US" altLang="tr-TR" sz="1800" dirty="0"/>
              <a:t> </a:t>
            </a:r>
            <a:r>
              <a:rPr lang="en-US" altLang="tr-TR" sz="1800" dirty="0" err="1"/>
              <a:t>hasta</a:t>
            </a:r>
            <a:r>
              <a:rPr lang="en-US" altLang="tr-TR" sz="1800" dirty="0"/>
              <a:t> </a:t>
            </a:r>
            <a:r>
              <a:rPr lang="en-US" altLang="tr-TR" sz="1800" dirty="0" err="1"/>
              <a:t>sokulur</a:t>
            </a:r>
            <a:r>
              <a:rPr lang="tr-TR" altLang="tr-TR" sz="1800" dirty="0"/>
              <a:t> </a:t>
            </a:r>
            <a:r>
              <a:rPr lang="en-US" altLang="tr-TR" sz="1800" dirty="0" err="1"/>
              <a:t>ve</a:t>
            </a:r>
            <a:r>
              <a:rPr lang="en-US" altLang="tr-TR" sz="1800" dirty="0"/>
              <a:t> </a:t>
            </a:r>
            <a:r>
              <a:rPr lang="en-US" altLang="tr-TR" sz="1800" dirty="0" err="1"/>
              <a:t>görüntü</a:t>
            </a:r>
            <a:r>
              <a:rPr lang="en-US" altLang="tr-TR" sz="1800" dirty="0"/>
              <a:t> </a:t>
            </a:r>
            <a:r>
              <a:rPr lang="en-US" altLang="tr-TR" sz="1800" dirty="0" err="1"/>
              <a:t>alımı</a:t>
            </a:r>
            <a:r>
              <a:rPr lang="en-US" altLang="tr-TR" sz="1800" dirty="0"/>
              <a:t> </a:t>
            </a:r>
            <a:r>
              <a:rPr lang="en-US" altLang="tr-TR" sz="1800" dirty="0" err="1"/>
              <a:t>için</a:t>
            </a:r>
            <a:r>
              <a:rPr lang="en-US" altLang="tr-TR" sz="1800" dirty="0"/>
              <a:t> RF </a:t>
            </a:r>
            <a:r>
              <a:rPr lang="en-US" altLang="tr-TR" sz="1800" dirty="0" err="1"/>
              <a:t>sinyalleri</a:t>
            </a:r>
            <a:r>
              <a:rPr lang="en-US" altLang="tr-TR" sz="1800" dirty="0"/>
              <a:t> </a:t>
            </a:r>
            <a:r>
              <a:rPr lang="en-US" altLang="tr-TR" sz="1800" dirty="0" err="1"/>
              <a:t>uygulanır</a:t>
            </a:r>
            <a:r>
              <a:rPr lang="en-US" altLang="tr-TR" sz="1800" dirty="0"/>
              <a:t>. </a:t>
            </a:r>
            <a:r>
              <a:rPr lang="en-US" altLang="tr-TR" sz="1800" dirty="0" err="1"/>
              <a:t>Adından</a:t>
            </a:r>
            <a:r>
              <a:rPr lang="en-US" altLang="tr-TR" sz="1800" dirty="0"/>
              <a:t> </a:t>
            </a:r>
            <a:r>
              <a:rPr lang="en-US" altLang="tr-TR" sz="1800" dirty="0" err="1"/>
              <a:t>da</a:t>
            </a:r>
            <a:r>
              <a:rPr lang="en-US" altLang="tr-TR" sz="1800" dirty="0"/>
              <a:t> </a:t>
            </a:r>
            <a:r>
              <a:rPr lang="en-US" altLang="tr-TR" sz="1800" dirty="0" err="1"/>
              <a:t>anlaşılabileceği</a:t>
            </a:r>
            <a:r>
              <a:rPr lang="en-US" altLang="tr-TR" sz="1800" dirty="0"/>
              <a:t> </a:t>
            </a:r>
            <a:r>
              <a:rPr lang="en-US" altLang="tr-TR" sz="1800" dirty="0" err="1"/>
              <a:t>üzere</a:t>
            </a:r>
            <a:r>
              <a:rPr lang="en-US" altLang="tr-TR" sz="1800" dirty="0"/>
              <a:t> magnet MR </a:t>
            </a:r>
            <a:r>
              <a:rPr lang="en-US" altLang="tr-TR" sz="1800" dirty="0" err="1"/>
              <a:t>cihazının</a:t>
            </a:r>
            <a:r>
              <a:rPr lang="en-US" altLang="tr-TR" sz="1800" dirty="0"/>
              <a:t> en </a:t>
            </a:r>
            <a:r>
              <a:rPr lang="en-US" altLang="tr-TR" sz="1800" dirty="0" err="1"/>
              <a:t>önemli</a:t>
            </a:r>
            <a:r>
              <a:rPr lang="tr-TR" altLang="tr-TR" sz="1800" dirty="0"/>
              <a:t> </a:t>
            </a:r>
            <a:r>
              <a:rPr lang="en-US" altLang="tr-TR" sz="1800" dirty="0" err="1"/>
              <a:t>bileşenidir</a:t>
            </a:r>
            <a:r>
              <a:rPr lang="en-US" altLang="tr-TR" sz="1800" dirty="0"/>
              <a:t>.</a:t>
            </a:r>
            <a:endParaRPr lang="tr-TR" altLang="tr-TR" sz="1800" dirty="0"/>
          </a:p>
          <a:p>
            <a:pPr>
              <a:lnSpc>
                <a:spcPct val="80000"/>
              </a:lnSpc>
              <a:buNone/>
            </a:pPr>
            <a:endParaRPr lang="tr-TR" altLang="tr-TR" sz="1800" dirty="0"/>
          </a:p>
          <a:p>
            <a:pPr>
              <a:lnSpc>
                <a:spcPct val="80000"/>
              </a:lnSpc>
            </a:pPr>
            <a:r>
              <a:rPr lang="en-US" altLang="tr-TR" sz="1800" dirty="0" err="1"/>
              <a:t>Aslında</a:t>
            </a:r>
            <a:r>
              <a:rPr lang="en-US" altLang="tr-TR" sz="1800" dirty="0"/>
              <a:t> magnet </a:t>
            </a:r>
            <a:r>
              <a:rPr lang="en-US" altLang="tr-TR" sz="1800" dirty="0" err="1"/>
              <a:t>ilkesi</a:t>
            </a:r>
            <a:r>
              <a:rPr lang="en-US" altLang="tr-TR" sz="1800" dirty="0"/>
              <a:t> </a:t>
            </a:r>
            <a:r>
              <a:rPr lang="en-US" altLang="tr-TR" sz="1800" dirty="0" err="1"/>
              <a:t>çok</a:t>
            </a:r>
            <a:r>
              <a:rPr lang="en-US" altLang="tr-TR" sz="1800" dirty="0"/>
              <a:t> </a:t>
            </a:r>
            <a:r>
              <a:rPr lang="en-US" altLang="tr-TR" sz="1800" dirty="0" err="1"/>
              <a:t>basittir</a:t>
            </a:r>
            <a:r>
              <a:rPr lang="en-US" altLang="tr-TR" sz="1800" dirty="0"/>
              <a:t>. </a:t>
            </a:r>
            <a:r>
              <a:rPr lang="en-US" altLang="tr-TR" sz="1800" dirty="0" err="1"/>
              <a:t>Manyetik</a:t>
            </a:r>
            <a:r>
              <a:rPr lang="en-US" altLang="tr-TR" sz="1800" dirty="0"/>
              <a:t> </a:t>
            </a:r>
            <a:r>
              <a:rPr lang="en-US" altLang="tr-TR" sz="1800" dirty="0" err="1"/>
              <a:t>alanın</a:t>
            </a:r>
            <a:r>
              <a:rPr lang="en-US" altLang="tr-TR" sz="1800" dirty="0"/>
              <a:t> en </a:t>
            </a:r>
            <a:r>
              <a:rPr lang="en-US" altLang="tr-TR" sz="1800" dirty="0" err="1"/>
              <a:t>kolay</a:t>
            </a:r>
            <a:r>
              <a:rPr lang="en-US" altLang="tr-TR" sz="1800" dirty="0"/>
              <a:t> </a:t>
            </a:r>
            <a:r>
              <a:rPr lang="en-US" altLang="tr-TR" sz="1800" dirty="0" err="1"/>
              <a:t>yaratılabileceği</a:t>
            </a:r>
            <a:r>
              <a:rPr lang="en-US" altLang="tr-TR" sz="1800" dirty="0"/>
              <a:t> </a:t>
            </a:r>
            <a:r>
              <a:rPr lang="en-US" altLang="tr-TR" sz="1800" dirty="0" err="1"/>
              <a:t>yöntem</a:t>
            </a:r>
            <a:r>
              <a:rPr lang="en-US" altLang="tr-TR" sz="1800" dirty="0"/>
              <a:t> </a:t>
            </a:r>
            <a:r>
              <a:rPr lang="en-US" altLang="tr-TR" sz="1800" dirty="0" err="1"/>
              <a:t>mıknatıslardır</a:t>
            </a:r>
            <a:r>
              <a:rPr lang="en-US" altLang="tr-TR" sz="1800" dirty="0"/>
              <a:t>.</a:t>
            </a:r>
            <a:endParaRPr lang="tr-TR" altLang="tr-TR" sz="1800" dirty="0"/>
          </a:p>
          <a:p>
            <a:pPr>
              <a:lnSpc>
                <a:spcPct val="80000"/>
              </a:lnSpc>
              <a:buNone/>
            </a:pPr>
            <a:endParaRPr lang="en-US" altLang="tr-TR" sz="1800" dirty="0"/>
          </a:p>
          <a:p>
            <a:pPr>
              <a:lnSpc>
                <a:spcPct val="80000"/>
              </a:lnSpc>
            </a:pPr>
            <a:r>
              <a:rPr lang="en-US" altLang="tr-TR" sz="1800" dirty="0" err="1"/>
              <a:t>İşte</a:t>
            </a:r>
            <a:r>
              <a:rPr lang="en-US" altLang="tr-TR" sz="1800" dirty="0"/>
              <a:t> </a:t>
            </a:r>
            <a:r>
              <a:rPr lang="en-US" altLang="tr-TR" sz="1800" dirty="0" err="1"/>
              <a:t>adını</a:t>
            </a:r>
            <a:r>
              <a:rPr lang="en-US" altLang="tr-TR" sz="1800" dirty="0"/>
              <a:t> </a:t>
            </a:r>
            <a:r>
              <a:rPr lang="en-US" altLang="tr-TR" sz="1800" dirty="0" err="1"/>
              <a:t>bu</a:t>
            </a:r>
            <a:r>
              <a:rPr lang="en-US" altLang="tr-TR" sz="1800" dirty="0"/>
              <a:t> </a:t>
            </a:r>
            <a:r>
              <a:rPr lang="en-US" altLang="tr-TR" sz="1800" dirty="0" err="1"/>
              <a:t>mıknatıstan</a:t>
            </a:r>
            <a:r>
              <a:rPr lang="en-US" altLang="tr-TR" sz="1800" dirty="0"/>
              <a:t> </a:t>
            </a:r>
            <a:r>
              <a:rPr lang="en-US" altLang="tr-TR" sz="1800" dirty="0" err="1"/>
              <a:t>alan</a:t>
            </a:r>
            <a:r>
              <a:rPr lang="en-US" altLang="tr-TR" sz="1800" dirty="0"/>
              <a:t> magnet, </a:t>
            </a:r>
            <a:r>
              <a:rPr lang="en-US" altLang="tr-TR" sz="1800" dirty="0" err="1"/>
              <a:t>basit</a:t>
            </a:r>
            <a:r>
              <a:rPr lang="en-US" altLang="tr-TR" sz="1800" dirty="0"/>
              <a:t> </a:t>
            </a:r>
            <a:r>
              <a:rPr lang="en-US" altLang="tr-TR" sz="1800" dirty="0" err="1"/>
              <a:t>olarak</a:t>
            </a:r>
            <a:r>
              <a:rPr lang="en-US" altLang="tr-TR" sz="1800" dirty="0"/>
              <a:t> </a:t>
            </a:r>
            <a:r>
              <a:rPr lang="en-US" altLang="tr-TR" sz="1800" dirty="0" err="1"/>
              <a:t>sadece</a:t>
            </a:r>
            <a:r>
              <a:rPr lang="en-US" altLang="tr-TR" sz="1800" dirty="0"/>
              <a:t> </a:t>
            </a:r>
            <a:r>
              <a:rPr lang="en-US" altLang="tr-TR" sz="1800" dirty="0" err="1"/>
              <a:t>manyetik</a:t>
            </a:r>
            <a:r>
              <a:rPr lang="en-US" altLang="tr-TR" sz="1800" dirty="0"/>
              <a:t> </a:t>
            </a:r>
            <a:r>
              <a:rPr lang="en-US" altLang="tr-TR" sz="1800" dirty="0" err="1"/>
              <a:t>alan</a:t>
            </a:r>
            <a:r>
              <a:rPr lang="en-US" altLang="tr-TR" sz="1800" dirty="0"/>
              <a:t> </a:t>
            </a:r>
            <a:r>
              <a:rPr lang="en-US" altLang="tr-TR" sz="1800" dirty="0" err="1"/>
              <a:t>yaratmada</a:t>
            </a:r>
            <a:r>
              <a:rPr lang="en-US" altLang="tr-TR" sz="1800" dirty="0"/>
              <a:t> </a:t>
            </a:r>
            <a:r>
              <a:rPr lang="en-US" altLang="tr-TR" sz="1800" dirty="0" err="1"/>
              <a:t>kullanılır</a:t>
            </a:r>
            <a:r>
              <a:rPr lang="tr-TR" altLang="tr-TR" sz="1800" dirty="0"/>
              <a:t>.</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a:lnSpc>
                <a:spcPct val="80000"/>
              </a:lnSpc>
            </a:pPr>
            <a:r>
              <a:rPr lang="en-US" altLang="tr-TR" dirty="0" err="1"/>
              <a:t>Cihazın</a:t>
            </a:r>
            <a:r>
              <a:rPr lang="en-US" altLang="tr-TR" dirty="0"/>
              <a:t> </a:t>
            </a:r>
            <a:r>
              <a:rPr lang="en-US" altLang="tr-TR" dirty="0" err="1"/>
              <a:t>ikinci</a:t>
            </a:r>
            <a:r>
              <a:rPr lang="en-US" altLang="tr-TR" dirty="0"/>
              <a:t> </a:t>
            </a:r>
            <a:r>
              <a:rPr lang="en-US" altLang="tr-TR" dirty="0" err="1"/>
              <a:t>bileşeni</a:t>
            </a:r>
            <a:r>
              <a:rPr lang="en-US" altLang="tr-TR" dirty="0"/>
              <a:t> </a:t>
            </a:r>
            <a:r>
              <a:rPr lang="en-US" altLang="tr-TR" dirty="0" err="1"/>
              <a:t>olan</a:t>
            </a:r>
            <a:r>
              <a:rPr lang="en-US" altLang="tr-TR" dirty="0"/>
              <a:t> </a:t>
            </a:r>
            <a:r>
              <a:rPr lang="en-US" altLang="tr-TR" b="1" i="1" dirty="0" err="1"/>
              <a:t>kabinetler</a:t>
            </a:r>
            <a:r>
              <a:rPr lang="en-US" altLang="tr-TR" dirty="0"/>
              <a:t>, </a:t>
            </a:r>
            <a:r>
              <a:rPr lang="en-US" altLang="tr-TR" dirty="0" err="1"/>
              <a:t>magnetin</a:t>
            </a:r>
            <a:r>
              <a:rPr lang="en-US" altLang="tr-TR" dirty="0"/>
              <a:t> </a:t>
            </a:r>
            <a:r>
              <a:rPr lang="en-US" altLang="tr-TR" dirty="0" err="1"/>
              <a:t>devirdaim</a:t>
            </a:r>
            <a:r>
              <a:rPr lang="en-US" altLang="tr-TR" dirty="0"/>
              <a:t> </a:t>
            </a:r>
            <a:r>
              <a:rPr lang="en-US" altLang="tr-TR" dirty="0" err="1"/>
              <a:t>sürekliliğini</a:t>
            </a:r>
            <a:r>
              <a:rPr lang="en-US" altLang="tr-TR" dirty="0"/>
              <a:t> </a:t>
            </a:r>
            <a:r>
              <a:rPr lang="en-US" altLang="tr-TR" dirty="0" err="1"/>
              <a:t>sağlayan</a:t>
            </a:r>
            <a:r>
              <a:rPr lang="en-US" altLang="tr-TR" dirty="0"/>
              <a:t> </a:t>
            </a:r>
            <a:r>
              <a:rPr lang="en-US" altLang="tr-TR" dirty="0" err="1"/>
              <a:t>komponentleri</a:t>
            </a:r>
            <a:r>
              <a:rPr lang="tr-TR" altLang="tr-TR" dirty="0"/>
              <a:t> </a:t>
            </a:r>
            <a:r>
              <a:rPr lang="en-US" altLang="tr-TR" dirty="0" err="1"/>
              <a:t>taşırlar</a:t>
            </a:r>
            <a:r>
              <a:rPr lang="en-US" altLang="tr-TR" dirty="0"/>
              <a:t>, </a:t>
            </a:r>
            <a:r>
              <a:rPr lang="en-US" altLang="tr-TR" dirty="0" err="1"/>
              <a:t>bunun</a:t>
            </a:r>
            <a:r>
              <a:rPr lang="en-US" altLang="tr-TR" dirty="0"/>
              <a:t> </a:t>
            </a:r>
            <a:r>
              <a:rPr lang="en-US" altLang="tr-TR" dirty="0" err="1"/>
              <a:t>yanında</a:t>
            </a:r>
            <a:r>
              <a:rPr lang="en-US" altLang="tr-TR" dirty="0"/>
              <a:t> </a:t>
            </a:r>
            <a:r>
              <a:rPr lang="en-US" altLang="tr-TR" dirty="0" err="1"/>
              <a:t>görüntü</a:t>
            </a:r>
            <a:r>
              <a:rPr lang="en-US" altLang="tr-TR" dirty="0"/>
              <a:t> </a:t>
            </a:r>
            <a:r>
              <a:rPr lang="en-US" altLang="tr-TR" dirty="0" err="1"/>
              <a:t>bilgisayarı</a:t>
            </a:r>
            <a:r>
              <a:rPr lang="en-US" altLang="tr-TR" dirty="0"/>
              <a:t> </a:t>
            </a:r>
            <a:r>
              <a:rPr lang="en-US" altLang="tr-TR" dirty="0" err="1"/>
              <a:t>ile</a:t>
            </a:r>
            <a:r>
              <a:rPr lang="en-US" altLang="tr-TR" dirty="0"/>
              <a:t> magnet </a:t>
            </a:r>
            <a:r>
              <a:rPr lang="en-US" altLang="tr-TR" dirty="0" err="1"/>
              <a:t>veri</a:t>
            </a:r>
            <a:r>
              <a:rPr lang="en-US" altLang="tr-TR" dirty="0"/>
              <a:t> </a:t>
            </a:r>
            <a:r>
              <a:rPr lang="en-US" altLang="tr-TR" dirty="0" err="1"/>
              <a:t>akışı</a:t>
            </a:r>
            <a:r>
              <a:rPr lang="en-US" altLang="tr-TR" dirty="0"/>
              <a:t> </a:t>
            </a:r>
            <a:r>
              <a:rPr lang="en-US" altLang="tr-TR" dirty="0" err="1"/>
              <a:t>için</a:t>
            </a:r>
            <a:r>
              <a:rPr lang="en-US" altLang="tr-TR" dirty="0"/>
              <a:t> </a:t>
            </a:r>
            <a:r>
              <a:rPr lang="en-US" altLang="tr-TR" dirty="0" err="1"/>
              <a:t>arayüzü</a:t>
            </a:r>
            <a:r>
              <a:rPr lang="en-US" altLang="tr-TR" dirty="0"/>
              <a:t> </a:t>
            </a:r>
            <a:r>
              <a:rPr lang="en-US" altLang="tr-TR" dirty="0" err="1"/>
              <a:t>oluşturur</a:t>
            </a:r>
            <a:r>
              <a:rPr lang="en-US" altLang="tr-TR" dirty="0"/>
              <a:t>. </a:t>
            </a:r>
            <a:endParaRPr lang="tr-TR" altLang="tr-TR" dirty="0"/>
          </a:p>
          <a:p>
            <a:pPr>
              <a:lnSpc>
                <a:spcPct val="80000"/>
              </a:lnSpc>
            </a:pPr>
            <a:endParaRPr lang="tr-TR" altLang="tr-TR" dirty="0"/>
          </a:p>
          <a:p>
            <a:pPr>
              <a:lnSpc>
                <a:spcPct val="80000"/>
              </a:lnSpc>
            </a:pPr>
            <a:r>
              <a:rPr lang="en-US" altLang="tr-TR" dirty="0" err="1"/>
              <a:t>Kabinetlerde</a:t>
            </a:r>
            <a:r>
              <a:rPr lang="en-US" altLang="tr-TR" dirty="0"/>
              <a:t> </a:t>
            </a:r>
            <a:r>
              <a:rPr lang="en-US" altLang="tr-TR" dirty="0" err="1"/>
              <a:t>magnette</a:t>
            </a:r>
            <a:r>
              <a:rPr lang="tr-TR" altLang="tr-TR" dirty="0"/>
              <a:t> </a:t>
            </a:r>
            <a:r>
              <a:rPr lang="en-US" altLang="tr-TR" dirty="0" err="1"/>
              <a:t>bulunan</a:t>
            </a:r>
            <a:r>
              <a:rPr lang="en-US" altLang="tr-TR" dirty="0"/>
              <a:t> </a:t>
            </a:r>
            <a:r>
              <a:rPr lang="en-US" altLang="tr-TR" dirty="0" err="1"/>
              <a:t>helyum</a:t>
            </a:r>
            <a:r>
              <a:rPr lang="en-US" altLang="tr-TR" dirty="0"/>
              <a:t> </a:t>
            </a:r>
            <a:r>
              <a:rPr lang="en-US" altLang="tr-TR" dirty="0" err="1"/>
              <a:t>pompasının</a:t>
            </a:r>
            <a:r>
              <a:rPr lang="en-US" altLang="tr-TR" dirty="0"/>
              <a:t> </a:t>
            </a:r>
            <a:r>
              <a:rPr lang="en-US" altLang="tr-TR" dirty="0" err="1"/>
              <a:t>kontrol</a:t>
            </a:r>
            <a:r>
              <a:rPr lang="en-US" altLang="tr-TR" dirty="0"/>
              <a:t> </a:t>
            </a:r>
            <a:r>
              <a:rPr lang="en-US" altLang="tr-TR" dirty="0" err="1"/>
              <a:t>kartları</a:t>
            </a:r>
            <a:r>
              <a:rPr lang="en-US" altLang="tr-TR" dirty="0"/>
              <a:t>, MR </a:t>
            </a:r>
            <a:r>
              <a:rPr lang="en-US" altLang="tr-TR" dirty="0" err="1"/>
              <a:t>cihazına</a:t>
            </a:r>
            <a:r>
              <a:rPr lang="en-US" altLang="tr-TR" dirty="0"/>
              <a:t> </a:t>
            </a:r>
            <a:r>
              <a:rPr lang="en-US" altLang="tr-TR" dirty="0" err="1"/>
              <a:t>güç</a:t>
            </a:r>
            <a:r>
              <a:rPr lang="en-US" altLang="tr-TR" dirty="0"/>
              <a:t> </a:t>
            </a:r>
            <a:r>
              <a:rPr lang="en-US" altLang="tr-TR" dirty="0" err="1"/>
              <a:t>sağlayan</a:t>
            </a:r>
            <a:r>
              <a:rPr lang="en-US" altLang="tr-TR" dirty="0"/>
              <a:t> </a:t>
            </a:r>
            <a:r>
              <a:rPr lang="en-US" altLang="tr-TR" dirty="0" err="1"/>
              <a:t>kaynaklar</a:t>
            </a:r>
            <a:r>
              <a:rPr lang="en-US" altLang="tr-TR" dirty="0"/>
              <a:t> </a:t>
            </a:r>
            <a:r>
              <a:rPr lang="en-US" altLang="tr-TR" dirty="0" err="1"/>
              <a:t>ve</a:t>
            </a:r>
            <a:r>
              <a:rPr lang="en-US" altLang="tr-TR" dirty="0"/>
              <a:t> </a:t>
            </a:r>
            <a:r>
              <a:rPr lang="en-US" altLang="tr-TR" dirty="0" err="1"/>
              <a:t>onların</a:t>
            </a:r>
            <a:r>
              <a:rPr lang="en-US" altLang="tr-TR" dirty="0"/>
              <a:t> </a:t>
            </a:r>
            <a:r>
              <a:rPr lang="en-US" altLang="tr-TR" dirty="0" err="1"/>
              <a:t>kontrol</a:t>
            </a:r>
            <a:r>
              <a:rPr lang="en-US" altLang="tr-TR" dirty="0"/>
              <a:t> </a:t>
            </a:r>
            <a:r>
              <a:rPr lang="en-US" altLang="tr-TR" dirty="0" err="1"/>
              <a:t>kartları</a:t>
            </a:r>
            <a:r>
              <a:rPr lang="en-US" altLang="tr-TR" dirty="0"/>
              <a:t>, </a:t>
            </a:r>
            <a:r>
              <a:rPr lang="en-US" altLang="tr-TR" dirty="0" err="1"/>
              <a:t>RFkartları</a:t>
            </a:r>
            <a:r>
              <a:rPr lang="en-US" altLang="tr-TR" dirty="0"/>
              <a:t> </a:t>
            </a:r>
            <a:r>
              <a:rPr lang="en-US" altLang="tr-TR" dirty="0" err="1"/>
              <a:t>ve</a:t>
            </a:r>
            <a:r>
              <a:rPr lang="en-US" altLang="tr-TR" dirty="0"/>
              <a:t> </a:t>
            </a:r>
            <a:r>
              <a:rPr lang="en-US" altLang="tr-TR" dirty="0" err="1"/>
              <a:t>beslemeleri</a:t>
            </a:r>
            <a:r>
              <a:rPr lang="en-US" altLang="tr-TR" dirty="0"/>
              <a:t> </a:t>
            </a:r>
            <a:r>
              <a:rPr lang="en-US" altLang="tr-TR" dirty="0" err="1"/>
              <a:t>bulunur</a:t>
            </a:r>
            <a:r>
              <a:rPr lang="tr-TR" altLang="tr-TR" dirty="0"/>
              <a:t>. </a:t>
            </a:r>
          </a:p>
          <a:p>
            <a:pPr>
              <a:lnSpc>
                <a:spcPct val="80000"/>
              </a:lnSpc>
            </a:pPr>
            <a:endParaRPr lang="tr-TR" altLang="tr-TR" dirty="0"/>
          </a:p>
          <a:p>
            <a:pPr>
              <a:lnSpc>
                <a:spcPct val="80000"/>
              </a:lnSpc>
            </a:pPr>
            <a:r>
              <a:rPr lang="en-US" altLang="tr-TR" dirty="0" err="1"/>
              <a:t>Cihazın</a:t>
            </a:r>
            <a:r>
              <a:rPr lang="en-US" altLang="tr-TR" dirty="0"/>
              <a:t> </a:t>
            </a:r>
            <a:r>
              <a:rPr lang="en-US" altLang="tr-TR" dirty="0" err="1"/>
              <a:t>üçüncü</a:t>
            </a:r>
            <a:r>
              <a:rPr lang="en-US" altLang="tr-TR" dirty="0"/>
              <a:t> </a:t>
            </a:r>
            <a:r>
              <a:rPr lang="en-US" altLang="tr-TR" dirty="0" err="1"/>
              <a:t>ve</a:t>
            </a:r>
            <a:r>
              <a:rPr lang="en-US" altLang="tr-TR" dirty="0"/>
              <a:t> son </a:t>
            </a:r>
            <a:r>
              <a:rPr lang="en-US" altLang="tr-TR" dirty="0" err="1"/>
              <a:t>bileşeni</a:t>
            </a:r>
            <a:r>
              <a:rPr lang="en-US" altLang="tr-TR" dirty="0"/>
              <a:t> </a:t>
            </a:r>
            <a:r>
              <a:rPr lang="en-US" altLang="tr-TR" dirty="0" err="1"/>
              <a:t>ise</a:t>
            </a:r>
            <a:r>
              <a:rPr lang="en-US" altLang="tr-TR" dirty="0"/>
              <a:t> </a:t>
            </a:r>
            <a:r>
              <a:rPr lang="en-US" altLang="tr-TR" b="1" i="1" dirty="0" err="1"/>
              <a:t>Görüntü</a:t>
            </a:r>
            <a:r>
              <a:rPr lang="en-US" altLang="tr-TR" b="1" i="1" dirty="0"/>
              <a:t> </a:t>
            </a:r>
            <a:r>
              <a:rPr lang="en-US" altLang="tr-TR" b="1" i="1" dirty="0" err="1"/>
              <a:t>İşlem</a:t>
            </a:r>
            <a:r>
              <a:rPr lang="en-US" altLang="tr-TR" b="1" i="1" dirty="0"/>
              <a:t> </a:t>
            </a:r>
            <a:r>
              <a:rPr lang="en-US" altLang="tr-TR" b="1" i="1" dirty="0" err="1"/>
              <a:t>ve</a:t>
            </a:r>
            <a:r>
              <a:rPr lang="en-US" altLang="tr-TR" b="1" i="1" dirty="0"/>
              <a:t> </a:t>
            </a:r>
            <a:r>
              <a:rPr lang="en-US" altLang="tr-TR" b="1" i="1" dirty="0" err="1"/>
              <a:t>Operatör</a:t>
            </a:r>
            <a:r>
              <a:rPr lang="en-US" altLang="tr-TR" i="1" dirty="0"/>
              <a:t> </a:t>
            </a:r>
            <a:r>
              <a:rPr lang="en-US" altLang="tr-TR" b="1" i="1" dirty="0" err="1"/>
              <a:t>Bilgisayarları</a:t>
            </a:r>
            <a:r>
              <a:rPr lang="en-US" altLang="tr-TR" b="1" dirty="0" err="1"/>
              <a:t>dır</a:t>
            </a:r>
            <a:r>
              <a:rPr lang="en-US" altLang="tr-TR" dirty="0"/>
              <a:t>. MR </a:t>
            </a:r>
            <a:r>
              <a:rPr lang="en-US" altLang="tr-TR" dirty="0" err="1"/>
              <a:t>cihazında</a:t>
            </a:r>
            <a:r>
              <a:rPr lang="en-US" altLang="tr-TR" dirty="0"/>
              <a:t> </a:t>
            </a:r>
            <a:r>
              <a:rPr lang="en-US" altLang="tr-TR" dirty="0" err="1"/>
              <a:t>bu</a:t>
            </a:r>
            <a:r>
              <a:rPr lang="tr-TR" altLang="tr-TR" dirty="0"/>
              <a:t> </a:t>
            </a:r>
            <a:r>
              <a:rPr lang="en-US" altLang="tr-TR" dirty="0" err="1"/>
              <a:t>bilgisayarların</a:t>
            </a:r>
            <a:r>
              <a:rPr lang="en-US" altLang="tr-TR" dirty="0"/>
              <a:t> </a:t>
            </a:r>
            <a:r>
              <a:rPr lang="en-US" altLang="tr-TR" dirty="0" err="1"/>
              <a:t>sayısı</a:t>
            </a:r>
            <a:r>
              <a:rPr lang="en-US" altLang="tr-TR" dirty="0"/>
              <a:t> </a:t>
            </a:r>
            <a:r>
              <a:rPr lang="en-US" altLang="tr-TR" dirty="0" err="1"/>
              <a:t>ikidir</a:t>
            </a:r>
            <a:r>
              <a:rPr lang="en-US" altLang="tr-TR" dirty="0"/>
              <a:t>. </a:t>
            </a:r>
            <a:endParaRPr lang="tr-TR" altLang="tr-TR" dirty="0"/>
          </a:p>
          <a:p>
            <a:pPr>
              <a:lnSpc>
                <a:spcPct val="80000"/>
              </a:lnSpc>
            </a:pPr>
            <a:endParaRPr lang="tr-TR" altLang="tr-TR" dirty="0"/>
          </a:p>
          <a:p>
            <a:pPr>
              <a:lnSpc>
                <a:spcPct val="80000"/>
              </a:lnSpc>
            </a:pPr>
            <a:r>
              <a:rPr lang="en-US" altLang="tr-TR" dirty="0"/>
              <a:t>Bu </a:t>
            </a:r>
            <a:r>
              <a:rPr lang="en-US" altLang="tr-TR" dirty="0" err="1"/>
              <a:t>bilgisayarlar</a:t>
            </a:r>
            <a:r>
              <a:rPr lang="en-US" altLang="tr-TR" dirty="0"/>
              <a:t> MR </a:t>
            </a:r>
            <a:r>
              <a:rPr lang="en-US" altLang="tr-TR" dirty="0" err="1"/>
              <a:t>cihazının</a:t>
            </a:r>
            <a:r>
              <a:rPr lang="en-US" altLang="tr-TR" dirty="0"/>
              <a:t> </a:t>
            </a:r>
            <a:r>
              <a:rPr lang="en-US" altLang="tr-TR" dirty="0" err="1"/>
              <a:t>görüntülerini</a:t>
            </a:r>
            <a:r>
              <a:rPr lang="en-US" altLang="tr-TR" dirty="0"/>
              <a:t> </a:t>
            </a:r>
            <a:r>
              <a:rPr lang="en-US" altLang="tr-TR" dirty="0" err="1"/>
              <a:t>oluşturan</a:t>
            </a:r>
            <a:r>
              <a:rPr lang="en-US" altLang="tr-TR" dirty="0"/>
              <a:t> </a:t>
            </a:r>
            <a:r>
              <a:rPr lang="en-US" altLang="tr-TR" dirty="0" err="1"/>
              <a:t>ve</a:t>
            </a:r>
            <a:r>
              <a:rPr lang="en-US" altLang="tr-TR" dirty="0"/>
              <a:t> </a:t>
            </a:r>
            <a:r>
              <a:rPr lang="en-US" altLang="tr-TR" dirty="0" err="1"/>
              <a:t>cihazın</a:t>
            </a:r>
            <a:r>
              <a:rPr lang="en-US" altLang="tr-TR" dirty="0"/>
              <a:t> </a:t>
            </a:r>
            <a:r>
              <a:rPr lang="en-US" altLang="tr-TR" dirty="0" err="1"/>
              <a:t>ana</a:t>
            </a:r>
            <a:r>
              <a:rPr lang="en-US" altLang="tr-TR" dirty="0"/>
              <a:t> </a:t>
            </a:r>
            <a:r>
              <a:rPr lang="en-US" altLang="tr-TR" dirty="0" err="1"/>
              <a:t>bileşenlerinden</a:t>
            </a:r>
            <a:r>
              <a:rPr lang="tr-TR" altLang="tr-TR" dirty="0"/>
              <a:t> </a:t>
            </a:r>
            <a:r>
              <a:rPr lang="en-US" altLang="tr-TR" dirty="0" err="1"/>
              <a:t>birisidirler</a:t>
            </a:r>
            <a:r>
              <a:rPr lang="en-US" altLang="tr-TR" dirty="0"/>
              <a:t>.</a:t>
            </a:r>
            <a:endParaRPr lang="tr-TR" altLang="tr-TR" dirty="0"/>
          </a:p>
          <a:p>
            <a:pPr>
              <a:lnSpc>
                <a:spcPct val="80000"/>
              </a:lnSpc>
              <a:buNone/>
            </a:pPr>
            <a:endParaRPr lang="tr-TR" altLang="tr-TR" dirty="0"/>
          </a:p>
          <a:p>
            <a:pPr>
              <a:lnSpc>
                <a:spcPct val="80000"/>
              </a:lnSpc>
            </a:pPr>
            <a:r>
              <a:rPr lang="en-US" altLang="tr-TR" dirty="0"/>
              <a:t>MR </a:t>
            </a:r>
            <a:r>
              <a:rPr lang="en-US" altLang="tr-TR" dirty="0" err="1"/>
              <a:t>cihazının</a:t>
            </a:r>
            <a:r>
              <a:rPr lang="en-US" altLang="tr-TR" dirty="0"/>
              <a:t> </a:t>
            </a:r>
            <a:r>
              <a:rPr lang="en-US" altLang="tr-TR" dirty="0" err="1"/>
              <a:t>ürettiği</a:t>
            </a:r>
            <a:r>
              <a:rPr lang="en-US" altLang="tr-TR" dirty="0"/>
              <a:t> </a:t>
            </a:r>
            <a:r>
              <a:rPr lang="en-US" altLang="tr-TR" dirty="0" err="1"/>
              <a:t>verileri</a:t>
            </a:r>
            <a:r>
              <a:rPr lang="en-US" altLang="tr-TR" dirty="0"/>
              <a:t> </a:t>
            </a:r>
            <a:r>
              <a:rPr lang="en-US" altLang="tr-TR" dirty="0" err="1"/>
              <a:t>görünür</a:t>
            </a:r>
            <a:r>
              <a:rPr lang="en-US" altLang="tr-TR" dirty="0"/>
              <a:t> </a:t>
            </a:r>
            <a:r>
              <a:rPr lang="en-US" altLang="tr-TR" dirty="0" err="1"/>
              <a:t>ve</a:t>
            </a:r>
            <a:r>
              <a:rPr lang="en-US" altLang="tr-TR" dirty="0"/>
              <a:t> </a:t>
            </a:r>
            <a:r>
              <a:rPr lang="en-US" altLang="tr-TR" dirty="0" err="1"/>
              <a:t>elle</a:t>
            </a:r>
            <a:r>
              <a:rPr lang="en-US" altLang="tr-TR" dirty="0"/>
              <a:t> </a:t>
            </a:r>
            <a:r>
              <a:rPr lang="en-US" altLang="tr-TR" dirty="0" err="1"/>
              <a:t>tutulur</a:t>
            </a:r>
            <a:r>
              <a:rPr lang="en-US" altLang="tr-TR" dirty="0"/>
              <a:t> hale </a:t>
            </a:r>
            <a:r>
              <a:rPr lang="en-US" altLang="tr-TR" dirty="0" err="1"/>
              <a:t>getiren</a:t>
            </a:r>
            <a:r>
              <a:rPr lang="en-US" altLang="tr-TR" dirty="0"/>
              <a:t> </a:t>
            </a:r>
            <a:r>
              <a:rPr lang="en-US" altLang="tr-TR" dirty="0" err="1"/>
              <a:t>parçalardır</a:t>
            </a:r>
            <a:endParaRPr lang="en-US" altLang="tr-TR" dirty="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501008"/>
            <a:ext cx="7772400" cy="1470025"/>
          </a:xfrm>
        </p:spPr>
        <p:txBody>
          <a:bodyPr/>
          <a:lstStyle/>
          <a:p>
            <a:r>
              <a:rPr lang="tr-TR" dirty="0"/>
              <a:t>MANYETİK REZONANS CİHAZI ÇEKİM TEKNİKLERİ</a:t>
            </a:r>
          </a:p>
        </p:txBody>
      </p:sp>
      <p:pic>
        <p:nvPicPr>
          <p:cNvPr id="3" name="Resim 2">
            <a:extLst>
              <a:ext uri="{FF2B5EF4-FFF2-40B4-BE49-F238E27FC236}">
                <a16:creationId xmlns:a16="http://schemas.microsoft.com/office/drawing/2014/main" id="{51B9FBBA-1331-C15A-29CD-DFACBB925F9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2120" y="620688"/>
            <a:ext cx="3096344" cy="151129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dirty="0">
                <a:solidFill>
                  <a:schemeClr val="bg2">
                    <a:lumMod val="25000"/>
                  </a:schemeClr>
                </a:solidFill>
                <a:cs typeface="Times New Roman" pitchFamily="18" charset="0"/>
              </a:rPr>
              <a:t>Dışarıdan uygulanan manyetik alan </a:t>
            </a:r>
            <a:r>
              <a:rPr lang="tr-TR" dirty="0" err="1">
                <a:solidFill>
                  <a:schemeClr val="bg2">
                    <a:lumMod val="25000"/>
                  </a:schemeClr>
                </a:solidFill>
                <a:cs typeface="Times New Roman" pitchFamily="18" charset="0"/>
              </a:rPr>
              <a:t>süperiletken</a:t>
            </a:r>
            <a:r>
              <a:rPr lang="tr-TR" dirty="0">
                <a:solidFill>
                  <a:schemeClr val="bg2">
                    <a:lumMod val="25000"/>
                  </a:schemeClr>
                </a:solidFill>
                <a:cs typeface="Times New Roman" pitchFamily="18" charset="0"/>
              </a:rPr>
              <a:t> bobin sistemleri tarafından sağlanır.</a:t>
            </a:r>
          </a:p>
          <a:p>
            <a:r>
              <a:rPr lang="tr-TR" dirty="0">
                <a:solidFill>
                  <a:schemeClr val="bg2">
                    <a:lumMod val="25000"/>
                  </a:schemeClr>
                </a:solidFill>
                <a:cs typeface="Times New Roman" pitchFamily="18" charset="0"/>
              </a:rPr>
              <a:t> MRG cihazı hastanın görüntü alınacak bölgesine odaklanarak taranır.</a:t>
            </a:r>
          </a:p>
          <a:p>
            <a:r>
              <a:rPr lang="tr-TR" dirty="0">
                <a:solidFill>
                  <a:schemeClr val="bg2">
                    <a:lumMod val="25000"/>
                  </a:schemeClr>
                </a:solidFill>
                <a:cs typeface="Times New Roman" pitchFamily="18" charset="0"/>
              </a:rPr>
              <a:t> Bu taramada her protonun dönme frekansı ile belirli bir sinyal alınır.</a:t>
            </a:r>
          </a:p>
          <a:p>
            <a:r>
              <a:rPr lang="tr-TR" dirty="0">
                <a:solidFill>
                  <a:schemeClr val="bg2">
                    <a:lumMod val="25000"/>
                  </a:schemeClr>
                </a:solidFill>
                <a:cs typeface="Times New Roman" pitchFamily="18" charset="0"/>
              </a:rPr>
              <a:t> Her noktadan alınan sinyaller elektronik ve bilgisayar teknolojisinin yardımı ile görüntü oluşturacak şekilde ekrana aktarır. </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a:solidFill>
                  <a:schemeClr val="bg2">
                    <a:lumMod val="25000"/>
                  </a:schemeClr>
                </a:solidFill>
                <a:cs typeface="Times New Roman" pitchFamily="18" charset="0"/>
              </a:rPr>
              <a:t>Günümüzde MR özellikle yumuşak dokuları görüntülemede kullanılır. </a:t>
            </a:r>
          </a:p>
          <a:p>
            <a:pPr>
              <a:buNone/>
            </a:pPr>
            <a:r>
              <a:rPr lang="tr-TR" dirty="0">
                <a:solidFill>
                  <a:schemeClr val="bg2">
                    <a:lumMod val="25000"/>
                  </a:schemeClr>
                </a:solidFill>
                <a:cs typeface="Times New Roman" pitchFamily="18" charset="0"/>
              </a:rPr>
              <a:t>• Merkezi sinir sistemi,</a:t>
            </a:r>
          </a:p>
          <a:p>
            <a:pPr>
              <a:buNone/>
            </a:pPr>
            <a:r>
              <a:rPr lang="tr-TR" dirty="0">
                <a:solidFill>
                  <a:schemeClr val="bg2">
                    <a:lumMod val="25000"/>
                  </a:schemeClr>
                </a:solidFill>
                <a:cs typeface="Times New Roman" pitchFamily="18" charset="0"/>
              </a:rPr>
              <a:t>• Beyin ve omurilik hastalıklarının teşhisinde,</a:t>
            </a:r>
          </a:p>
          <a:p>
            <a:pPr>
              <a:buNone/>
            </a:pPr>
            <a:r>
              <a:rPr lang="tr-TR" dirty="0">
                <a:solidFill>
                  <a:schemeClr val="bg2">
                    <a:lumMod val="25000"/>
                  </a:schemeClr>
                </a:solidFill>
                <a:cs typeface="Times New Roman" pitchFamily="18" charset="0"/>
              </a:rPr>
              <a:t>• Sporcu yaralanmalarında, </a:t>
            </a:r>
          </a:p>
          <a:p>
            <a:pPr>
              <a:buNone/>
            </a:pPr>
            <a:r>
              <a:rPr lang="tr-TR" dirty="0">
                <a:solidFill>
                  <a:schemeClr val="bg2">
                    <a:lumMod val="25000"/>
                  </a:schemeClr>
                </a:solidFill>
                <a:cs typeface="Times New Roman" pitchFamily="18" charset="0"/>
              </a:rPr>
              <a:t>• Kas iskelet sistemi, özellikle </a:t>
            </a:r>
            <a:r>
              <a:rPr lang="tr-TR" dirty="0" err="1">
                <a:solidFill>
                  <a:schemeClr val="bg2">
                    <a:lumMod val="25000"/>
                  </a:schemeClr>
                </a:solidFill>
                <a:cs typeface="Times New Roman" pitchFamily="18" charset="0"/>
              </a:rPr>
              <a:t>menisküs</a:t>
            </a:r>
            <a:r>
              <a:rPr lang="tr-TR" dirty="0">
                <a:solidFill>
                  <a:schemeClr val="bg2">
                    <a:lumMod val="25000"/>
                  </a:schemeClr>
                </a:solidFill>
                <a:cs typeface="Times New Roman" pitchFamily="18" charset="0"/>
              </a:rPr>
              <a:t>, </a:t>
            </a:r>
          </a:p>
          <a:p>
            <a:pPr>
              <a:buNone/>
            </a:pPr>
            <a:r>
              <a:rPr lang="tr-TR" dirty="0">
                <a:solidFill>
                  <a:schemeClr val="bg2">
                    <a:lumMod val="25000"/>
                  </a:schemeClr>
                </a:solidFill>
                <a:cs typeface="Times New Roman" pitchFamily="18" charset="0"/>
              </a:rPr>
              <a:t>• Bel fıtığı gibi rahatsızlıkların tespitinde sıkça kullanılmaktadır.</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00200"/>
            <a:ext cx="3970784" cy="4525963"/>
          </a:xfrm>
        </p:spPr>
        <p:txBody>
          <a:bodyPr>
            <a:normAutofit fontScale="70000" lnSpcReduction="20000"/>
          </a:bodyPr>
          <a:lstStyle/>
          <a:p>
            <a:pPr>
              <a:lnSpc>
                <a:spcPct val="80000"/>
              </a:lnSpc>
            </a:pPr>
            <a:r>
              <a:rPr lang="en-US" altLang="tr-TR" dirty="0" err="1"/>
              <a:t>Cihazın</a:t>
            </a:r>
            <a:r>
              <a:rPr lang="en-US" altLang="tr-TR" dirty="0"/>
              <a:t> RF </a:t>
            </a:r>
            <a:r>
              <a:rPr lang="en-US" altLang="tr-TR" dirty="0" err="1"/>
              <a:t>coillerinden</a:t>
            </a:r>
            <a:r>
              <a:rPr lang="tr-TR" altLang="tr-TR" dirty="0"/>
              <a:t> </a:t>
            </a:r>
            <a:r>
              <a:rPr lang="en-US" altLang="tr-TR" dirty="0" err="1"/>
              <a:t>alınan</a:t>
            </a:r>
            <a:r>
              <a:rPr lang="en-US" altLang="tr-TR" dirty="0"/>
              <a:t> </a:t>
            </a:r>
            <a:r>
              <a:rPr lang="en-US" altLang="tr-TR" dirty="0" err="1"/>
              <a:t>veriler</a:t>
            </a:r>
            <a:r>
              <a:rPr lang="en-US" altLang="tr-TR" dirty="0"/>
              <a:t> </a:t>
            </a:r>
            <a:r>
              <a:rPr lang="en-US" altLang="tr-TR" dirty="0" err="1"/>
              <a:t>iletim</a:t>
            </a:r>
            <a:r>
              <a:rPr lang="en-US" altLang="tr-TR" dirty="0"/>
              <a:t> </a:t>
            </a:r>
            <a:r>
              <a:rPr lang="en-US" altLang="tr-TR" dirty="0" err="1"/>
              <a:t>hatları</a:t>
            </a:r>
            <a:r>
              <a:rPr lang="en-US" altLang="tr-TR" dirty="0"/>
              <a:t> </a:t>
            </a:r>
            <a:r>
              <a:rPr lang="en-US" altLang="tr-TR" dirty="0" err="1"/>
              <a:t>aracılığıyla</a:t>
            </a:r>
            <a:r>
              <a:rPr lang="en-US" altLang="tr-TR" dirty="0"/>
              <a:t> </a:t>
            </a:r>
            <a:r>
              <a:rPr lang="en-US" altLang="tr-TR" dirty="0" err="1"/>
              <a:t>Görüntü</a:t>
            </a:r>
            <a:r>
              <a:rPr lang="en-US" altLang="tr-TR" dirty="0"/>
              <a:t> </a:t>
            </a:r>
            <a:r>
              <a:rPr lang="en-US" altLang="tr-TR" dirty="0" err="1"/>
              <a:t>İşlem</a:t>
            </a:r>
            <a:r>
              <a:rPr lang="en-US" altLang="tr-TR" dirty="0"/>
              <a:t> </a:t>
            </a:r>
            <a:r>
              <a:rPr lang="en-US" altLang="tr-TR" dirty="0" err="1"/>
              <a:t>Bilgisayarına</a:t>
            </a:r>
            <a:r>
              <a:rPr lang="en-US" altLang="tr-TR" dirty="0"/>
              <a:t> </a:t>
            </a:r>
            <a:r>
              <a:rPr lang="en-US" altLang="tr-TR" dirty="0" err="1"/>
              <a:t>gelir</a:t>
            </a:r>
            <a:r>
              <a:rPr lang="en-US" altLang="tr-TR" dirty="0"/>
              <a:t>. </a:t>
            </a:r>
            <a:endParaRPr lang="tr-TR" altLang="tr-TR" dirty="0"/>
          </a:p>
          <a:p>
            <a:pPr>
              <a:lnSpc>
                <a:spcPct val="80000"/>
              </a:lnSpc>
            </a:pPr>
            <a:endParaRPr lang="tr-TR" altLang="tr-TR" dirty="0"/>
          </a:p>
          <a:p>
            <a:pPr>
              <a:lnSpc>
                <a:spcPct val="80000"/>
              </a:lnSpc>
            </a:pPr>
            <a:r>
              <a:rPr lang="en-US" altLang="tr-TR" dirty="0"/>
              <a:t>Bu </a:t>
            </a:r>
            <a:r>
              <a:rPr lang="en-US" altLang="tr-TR" dirty="0" err="1"/>
              <a:t>bilgisayar</a:t>
            </a:r>
            <a:r>
              <a:rPr lang="en-US" altLang="tr-TR" dirty="0"/>
              <a:t> </a:t>
            </a:r>
            <a:r>
              <a:rPr lang="en-US" altLang="tr-TR" dirty="0" err="1"/>
              <a:t>bir</a:t>
            </a:r>
            <a:r>
              <a:rPr lang="en-US" altLang="tr-TR" dirty="0"/>
              <a:t> </a:t>
            </a:r>
            <a:r>
              <a:rPr lang="en-US" altLang="tr-TR" dirty="0" err="1"/>
              <a:t>tür</a:t>
            </a:r>
            <a:r>
              <a:rPr lang="en-US" altLang="tr-TR" dirty="0"/>
              <a:t> </a:t>
            </a:r>
            <a:r>
              <a:rPr lang="en-US" altLang="tr-TR" dirty="0" err="1"/>
              <a:t>sinyal</a:t>
            </a:r>
            <a:r>
              <a:rPr lang="en-US" altLang="tr-TR" dirty="0"/>
              <a:t> </a:t>
            </a:r>
            <a:r>
              <a:rPr lang="en-US" altLang="tr-TR" dirty="0" err="1"/>
              <a:t>işleyicisi</a:t>
            </a:r>
            <a:r>
              <a:rPr lang="tr-TR" altLang="tr-TR" dirty="0"/>
              <a:t> </a:t>
            </a:r>
            <a:r>
              <a:rPr lang="en-US" altLang="tr-TR" dirty="0" err="1"/>
              <a:t>olarak</a:t>
            </a:r>
            <a:r>
              <a:rPr lang="en-US" altLang="tr-TR" dirty="0"/>
              <a:t> </a:t>
            </a:r>
            <a:r>
              <a:rPr lang="en-US" altLang="tr-TR" dirty="0" err="1"/>
              <a:t>çalışır</a:t>
            </a:r>
            <a:r>
              <a:rPr lang="en-US" altLang="tr-TR" dirty="0"/>
              <a:t> </a:t>
            </a:r>
            <a:r>
              <a:rPr lang="en-US" altLang="tr-TR" dirty="0" err="1"/>
              <a:t>ve</a:t>
            </a:r>
            <a:r>
              <a:rPr lang="en-US" altLang="tr-TR" dirty="0"/>
              <a:t> </a:t>
            </a:r>
            <a:r>
              <a:rPr lang="en-US" altLang="tr-TR" dirty="0" err="1"/>
              <a:t>gelen</a:t>
            </a:r>
            <a:r>
              <a:rPr lang="en-US" altLang="tr-TR" dirty="0"/>
              <a:t> </a:t>
            </a:r>
            <a:r>
              <a:rPr lang="en-US" altLang="tr-TR" dirty="0" err="1"/>
              <a:t>bu</a:t>
            </a:r>
            <a:r>
              <a:rPr lang="en-US" altLang="tr-TR" dirty="0"/>
              <a:t> </a:t>
            </a:r>
            <a:r>
              <a:rPr lang="en-US" altLang="tr-TR" dirty="0" err="1"/>
              <a:t>sinyalleri</a:t>
            </a:r>
            <a:r>
              <a:rPr lang="en-US" altLang="tr-TR" dirty="0"/>
              <a:t> </a:t>
            </a:r>
            <a:r>
              <a:rPr lang="en-US" altLang="tr-TR" dirty="0" err="1"/>
              <a:t>yorumlar</a:t>
            </a:r>
            <a:r>
              <a:rPr lang="en-US" altLang="tr-TR" dirty="0"/>
              <a:t>. </a:t>
            </a:r>
            <a:endParaRPr lang="tr-TR" altLang="tr-TR" dirty="0"/>
          </a:p>
          <a:p>
            <a:pPr>
              <a:lnSpc>
                <a:spcPct val="80000"/>
              </a:lnSpc>
            </a:pPr>
            <a:endParaRPr lang="tr-TR" altLang="tr-TR" dirty="0"/>
          </a:p>
          <a:p>
            <a:pPr>
              <a:lnSpc>
                <a:spcPct val="80000"/>
              </a:lnSpc>
            </a:pPr>
            <a:r>
              <a:rPr lang="en-US" altLang="tr-TR" dirty="0" err="1"/>
              <a:t>Yorumlanan</a:t>
            </a:r>
            <a:r>
              <a:rPr lang="en-US" altLang="tr-TR" dirty="0"/>
              <a:t> </a:t>
            </a:r>
            <a:r>
              <a:rPr lang="en-US" altLang="tr-TR" dirty="0" err="1"/>
              <a:t>bu</a:t>
            </a:r>
            <a:r>
              <a:rPr lang="en-US" altLang="tr-TR" dirty="0"/>
              <a:t> </a:t>
            </a:r>
            <a:r>
              <a:rPr lang="en-US" altLang="tr-TR" dirty="0" err="1"/>
              <a:t>sinyallerden</a:t>
            </a:r>
            <a:r>
              <a:rPr lang="en-US" altLang="tr-TR" dirty="0"/>
              <a:t> </a:t>
            </a:r>
            <a:r>
              <a:rPr lang="en-US" altLang="tr-TR" dirty="0" err="1"/>
              <a:t>görüntüleri</a:t>
            </a:r>
            <a:r>
              <a:rPr lang="en-US" altLang="tr-TR" dirty="0"/>
              <a:t> </a:t>
            </a:r>
            <a:r>
              <a:rPr lang="en-US" altLang="tr-TR" dirty="0" err="1"/>
              <a:t>oluşturarak</a:t>
            </a:r>
            <a:r>
              <a:rPr lang="en-US" altLang="tr-TR" dirty="0"/>
              <a:t> </a:t>
            </a:r>
            <a:r>
              <a:rPr lang="en-US" altLang="tr-TR" dirty="0" err="1"/>
              <a:t>çıkışında</a:t>
            </a:r>
            <a:r>
              <a:rPr lang="tr-TR" altLang="tr-TR" dirty="0"/>
              <a:t> </a:t>
            </a:r>
            <a:r>
              <a:rPr lang="en-US" altLang="tr-TR" dirty="0" err="1"/>
              <a:t>bağlı</a:t>
            </a:r>
            <a:r>
              <a:rPr lang="en-US" altLang="tr-TR" dirty="0"/>
              <a:t> </a:t>
            </a:r>
            <a:r>
              <a:rPr lang="en-US" altLang="tr-TR" dirty="0" err="1"/>
              <a:t>olan</a:t>
            </a:r>
            <a:r>
              <a:rPr lang="en-US" altLang="tr-TR" dirty="0"/>
              <a:t> </a:t>
            </a:r>
            <a:r>
              <a:rPr lang="en-US" altLang="tr-TR" dirty="0" err="1"/>
              <a:t>Operatör</a:t>
            </a:r>
            <a:r>
              <a:rPr lang="en-US" altLang="tr-TR" dirty="0"/>
              <a:t> </a:t>
            </a:r>
            <a:r>
              <a:rPr lang="en-US" altLang="tr-TR" dirty="0" err="1"/>
              <a:t>Bilgisayarına</a:t>
            </a:r>
            <a:r>
              <a:rPr lang="en-US" altLang="tr-TR" dirty="0"/>
              <a:t> </a:t>
            </a:r>
            <a:r>
              <a:rPr lang="en-US" altLang="tr-TR" dirty="0" err="1"/>
              <a:t>iletir</a:t>
            </a:r>
            <a:r>
              <a:rPr lang="en-US" altLang="tr-TR" dirty="0"/>
              <a:t>. </a:t>
            </a:r>
            <a:endParaRPr lang="tr-TR" altLang="tr-TR" dirty="0"/>
          </a:p>
          <a:p>
            <a:pPr>
              <a:lnSpc>
                <a:spcPct val="80000"/>
              </a:lnSpc>
              <a:buNone/>
            </a:pPr>
            <a:endParaRPr lang="tr-TR" altLang="tr-TR" dirty="0"/>
          </a:p>
          <a:p>
            <a:pPr>
              <a:lnSpc>
                <a:spcPct val="80000"/>
              </a:lnSpc>
            </a:pPr>
            <a:r>
              <a:rPr lang="en-US" altLang="tr-TR" dirty="0"/>
              <a:t>Bu </a:t>
            </a:r>
            <a:r>
              <a:rPr lang="en-US" altLang="tr-TR" dirty="0" err="1"/>
              <a:t>bilgisayardan</a:t>
            </a:r>
            <a:r>
              <a:rPr lang="en-US" altLang="tr-TR" dirty="0"/>
              <a:t> </a:t>
            </a:r>
            <a:r>
              <a:rPr lang="en-US" altLang="tr-TR" dirty="0" err="1"/>
              <a:t>görüntüler</a:t>
            </a:r>
            <a:r>
              <a:rPr lang="en-US" altLang="tr-TR" dirty="0"/>
              <a:t> </a:t>
            </a:r>
            <a:r>
              <a:rPr lang="en-US" altLang="tr-TR" dirty="0" err="1"/>
              <a:t>üzerinde</a:t>
            </a:r>
            <a:r>
              <a:rPr lang="en-US" altLang="tr-TR" dirty="0"/>
              <a:t> </a:t>
            </a:r>
            <a:r>
              <a:rPr lang="en-US" altLang="tr-TR" dirty="0" err="1"/>
              <a:t>ayarlamalar</a:t>
            </a:r>
            <a:r>
              <a:rPr lang="en-US" altLang="tr-TR" dirty="0"/>
              <a:t> </a:t>
            </a:r>
            <a:r>
              <a:rPr lang="en-US" altLang="tr-TR" dirty="0" err="1"/>
              <a:t>yapılabilir</a:t>
            </a:r>
            <a:r>
              <a:rPr lang="en-US" altLang="tr-TR" dirty="0"/>
              <a:t>, </a:t>
            </a:r>
            <a:r>
              <a:rPr lang="en-US" altLang="tr-TR" dirty="0" err="1"/>
              <a:t>bugörüntülerin</a:t>
            </a:r>
            <a:r>
              <a:rPr lang="en-US" altLang="tr-TR" dirty="0"/>
              <a:t> </a:t>
            </a:r>
            <a:r>
              <a:rPr lang="en-US" altLang="tr-TR" dirty="0" err="1"/>
              <a:t>çıktıları</a:t>
            </a:r>
            <a:r>
              <a:rPr lang="en-US" altLang="tr-TR" dirty="0"/>
              <a:t> </a:t>
            </a:r>
            <a:r>
              <a:rPr lang="en-US" altLang="tr-TR" dirty="0" err="1"/>
              <a:t>alınabilir</a:t>
            </a:r>
            <a:r>
              <a:rPr lang="en-US" altLang="tr-TR" dirty="0"/>
              <a:t> </a:t>
            </a:r>
            <a:r>
              <a:rPr lang="en-US" altLang="tr-TR" dirty="0" err="1"/>
              <a:t>ya</a:t>
            </a:r>
            <a:r>
              <a:rPr lang="en-US" altLang="tr-TR" dirty="0"/>
              <a:t> </a:t>
            </a:r>
            <a:r>
              <a:rPr lang="en-US" altLang="tr-TR" dirty="0" err="1"/>
              <a:t>da</a:t>
            </a:r>
            <a:r>
              <a:rPr lang="en-US" altLang="tr-TR" dirty="0"/>
              <a:t> </a:t>
            </a:r>
            <a:r>
              <a:rPr lang="en-US" altLang="tr-TR" dirty="0" err="1"/>
              <a:t>sekanslar</a:t>
            </a:r>
            <a:r>
              <a:rPr lang="en-US" altLang="tr-TR" dirty="0"/>
              <a:t> </a:t>
            </a:r>
            <a:r>
              <a:rPr lang="en-US" altLang="tr-TR" dirty="0" err="1"/>
              <a:t>tekrarlanabilir</a:t>
            </a:r>
            <a:r>
              <a:rPr lang="en-US" altLang="tr-TR" dirty="0"/>
              <a:t>.</a:t>
            </a:r>
          </a:p>
          <a:p>
            <a:endParaRPr lang="tr-TR" dirty="0"/>
          </a:p>
        </p:txBody>
      </p:sp>
      <p:pic>
        <p:nvPicPr>
          <p:cNvPr id="4" name="Picture 5"/>
          <p:cNvPicPr>
            <a:picLocks noChangeAspect="1" noChangeArrowheads="1"/>
          </p:cNvPicPr>
          <p:nvPr/>
        </p:nvPicPr>
        <p:blipFill>
          <a:blip r:embed="rId2" cstate="print"/>
          <a:srcRect/>
          <a:stretch>
            <a:fillRect/>
          </a:stretch>
        </p:blipFill>
        <p:spPr>
          <a:xfrm>
            <a:off x="4648200" y="1600200"/>
            <a:ext cx="4038600" cy="4525963"/>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en-US" altLang="tr-TR" dirty="0"/>
              <a:t>MR </a:t>
            </a:r>
            <a:r>
              <a:rPr lang="en-US" altLang="tr-TR" dirty="0" err="1"/>
              <a:t>yumuşak</a:t>
            </a:r>
            <a:r>
              <a:rPr lang="en-US" altLang="tr-TR" dirty="0"/>
              <a:t> </a:t>
            </a:r>
            <a:r>
              <a:rPr lang="en-US" altLang="tr-TR" dirty="0" err="1"/>
              <a:t>dokularda</a:t>
            </a:r>
            <a:r>
              <a:rPr lang="en-US" altLang="tr-TR" dirty="0"/>
              <a:t> </a:t>
            </a:r>
            <a:r>
              <a:rPr lang="en-US" altLang="tr-TR" dirty="0" err="1"/>
              <a:t>maksimum</a:t>
            </a:r>
            <a:r>
              <a:rPr lang="en-US" altLang="tr-TR" dirty="0"/>
              <a:t> </a:t>
            </a:r>
            <a:r>
              <a:rPr lang="en-US" altLang="tr-TR" dirty="0" err="1"/>
              <a:t>kontrastlama</a:t>
            </a:r>
            <a:r>
              <a:rPr lang="en-US" altLang="tr-TR" dirty="0"/>
              <a:t> </a:t>
            </a:r>
            <a:r>
              <a:rPr lang="en-US" altLang="tr-TR" dirty="0" err="1"/>
              <a:t>ve</a:t>
            </a:r>
            <a:r>
              <a:rPr lang="en-US" altLang="tr-TR" dirty="0"/>
              <a:t> </a:t>
            </a:r>
            <a:r>
              <a:rPr lang="en-US" altLang="tr-TR" dirty="0" err="1"/>
              <a:t>görüntüleme</a:t>
            </a:r>
            <a:r>
              <a:rPr lang="en-US" altLang="tr-TR" dirty="0"/>
              <a:t> </a:t>
            </a:r>
            <a:r>
              <a:rPr lang="en-US" altLang="tr-TR" dirty="0" err="1"/>
              <a:t>yeteneğine</a:t>
            </a:r>
            <a:r>
              <a:rPr lang="en-US" altLang="tr-TR" dirty="0"/>
              <a:t> </a:t>
            </a:r>
            <a:r>
              <a:rPr lang="en-US" altLang="tr-TR" dirty="0" err="1"/>
              <a:t>sahiptir</a:t>
            </a:r>
            <a:r>
              <a:rPr lang="en-US" altLang="tr-TR" dirty="0"/>
              <a:t>. Bu</a:t>
            </a:r>
            <a:r>
              <a:rPr lang="tr-TR" altLang="tr-TR" dirty="0"/>
              <a:t> </a:t>
            </a:r>
            <a:r>
              <a:rPr lang="en-US" altLang="tr-TR" dirty="0" err="1"/>
              <a:t>sayede</a:t>
            </a:r>
            <a:r>
              <a:rPr lang="en-US" altLang="tr-TR" dirty="0"/>
              <a:t> MR </a:t>
            </a:r>
            <a:r>
              <a:rPr lang="en-US" altLang="tr-TR" dirty="0" err="1"/>
              <a:t>ile</a:t>
            </a:r>
            <a:r>
              <a:rPr lang="en-US" altLang="tr-TR" dirty="0"/>
              <a:t> </a:t>
            </a:r>
            <a:r>
              <a:rPr lang="en-US" altLang="tr-TR" dirty="0" err="1"/>
              <a:t>yumuşak</a:t>
            </a:r>
            <a:r>
              <a:rPr lang="en-US" altLang="tr-TR" dirty="0"/>
              <a:t> </a:t>
            </a:r>
            <a:r>
              <a:rPr lang="en-US" altLang="tr-TR" dirty="0" err="1"/>
              <a:t>dokulardaki</a:t>
            </a:r>
            <a:r>
              <a:rPr lang="en-US" altLang="tr-TR" dirty="0"/>
              <a:t> </a:t>
            </a:r>
            <a:r>
              <a:rPr lang="en-US" altLang="tr-TR" dirty="0" err="1"/>
              <a:t>lezyon</a:t>
            </a:r>
            <a:r>
              <a:rPr lang="en-US" altLang="tr-TR" dirty="0"/>
              <a:t> </a:t>
            </a:r>
            <a:r>
              <a:rPr lang="en-US" altLang="tr-TR" dirty="0" err="1"/>
              <a:t>ve</a:t>
            </a:r>
            <a:r>
              <a:rPr lang="en-US" altLang="tr-TR" dirty="0"/>
              <a:t> </a:t>
            </a:r>
            <a:r>
              <a:rPr lang="en-US" altLang="tr-TR" dirty="0" err="1"/>
              <a:t>patolojik</a:t>
            </a:r>
            <a:r>
              <a:rPr lang="en-US" altLang="tr-TR" dirty="0"/>
              <a:t> </a:t>
            </a:r>
            <a:r>
              <a:rPr lang="en-US" altLang="tr-TR" dirty="0" err="1"/>
              <a:t>dokular</a:t>
            </a:r>
            <a:r>
              <a:rPr lang="en-US" altLang="tr-TR" dirty="0"/>
              <a:t> </a:t>
            </a:r>
            <a:r>
              <a:rPr lang="en-US" altLang="tr-TR" dirty="0" err="1"/>
              <a:t>kolayca</a:t>
            </a:r>
            <a:r>
              <a:rPr lang="en-US" altLang="tr-TR" dirty="0"/>
              <a:t> </a:t>
            </a:r>
            <a:r>
              <a:rPr lang="en-US" altLang="tr-TR" dirty="0" err="1"/>
              <a:t>incelenebilir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lnSpc>
                <a:spcPct val="80000"/>
              </a:lnSpc>
            </a:pPr>
            <a:r>
              <a:rPr lang="en-US" altLang="tr-TR" dirty="0"/>
              <a:t>MR </a:t>
            </a:r>
            <a:r>
              <a:rPr lang="en-US" altLang="tr-TR" dirty="0" err="1"/>
              <a:t>ile</a:t>
            </a:r>
            <a:r>
              <a:rPr lang="en-US" altLang="tr-TR" dirty="0"/>
              <a:t> </a:t>
            </a:r>
            <a:r>
              <a:rPr lang="en-US" altLang="tr-TR" dirty="0" err="1"/>
              <a:t>diğer</a:t>
            </a:r>
            <a:r>
              <a:rPr lang="en-US" altLang="tr-TR" dirty="0"/>
              <a:t> </a:t>
            </a:r>
            <a:r>
              <a:rPr lang="en-US" altLang="tr-TR" dirty="0" err="1"/>
              <a:t>yöntemlerin</a:t>
            </a:r>
            <a:r>
              <a:rPr lang="en-US" altLang="tr-TR" dirty="0"/>
              <a:t> </a:t>
            </a:r>
            <a:r>
              <a:rPr lang="en-US" altLang="tr-TR" dirty="0" err="1"/>
              <a:t>aksine</a:t>
            </a:r>
            <a:r>
              <a:rPr lang="en-US" altLang="tr-TR" dirty="0"/>
              <a:t> </a:t>
            </a:r>
            <a:r>
              <a:rPr lang="en-US" altLang="tr-TR" dirty="0" err="1"/>
              <a:t>hastanın</a:t>
            </a:r>
            <a:r>
              <a:rPr lang="en-US" altLang="tr-TR" dirty="0"/>
              <a:t> </a:t>
            </a:r>
            <a:r>
              <a:rPr lang="en-US" altLang="tr-TR" dirty="0" err="1"/>
              <a:t>herhangi</a:t>
            </a:r>
            <a:r>
              <a:rPr lang="en-US" altLang="tr-TR" dirty="0"/>
              <a:t> </a:t>
            </a:r>
            <a:r>
              <a:rPr lang="en-US" altLang="tr-TR" dirty="0" err="1"/>
              <a:t>bir</a:t>
            </a:r>
            <a:r>
              <a:rPr lang="en-US" altLang="tr-TR" dirty="0"/>
              <a:t> </a:t>
            </a:r>
            <a:r>
              <a:rPr lang="en-US" altLang="tr-TR" dirty="0" err="1"/>
              <a:t>şekilde</a:t>
            </a:r>
            <a:r>
              <a:rPr lang="en-US" altLang="tr-TR" dirty="0"/>
              <a:t> </a:t>
            </a:r>
            <a:r>
              <a:rPr lang="en-US" altLang="tr-TR" dirty="0" err="1"/>
              <a:t>pozisyonu</a:t>
            </a:r>
            <a:r>
              <a:rPr lang="en-US" altLang="tr-TR" dirty="0"/>
              <a:t> </a:t>
            </a:r>
            <a:r>
              <a:rPr lang="en-US" altLang="tr-TR" dirty="0" err="1"/>
              <a:t>değiştirilmeden</a:t>
            </a:r>
            <a:r>
              <a:rPr lang="en-US" altLang="tr-TR" dirty="0"/>
              <a:t> </a:t>
            </a:r>
            <a:r>
              <a:rPr lang="en-US" altLang="tr-TR" dirty="0" err="1"/>
              <a:t>kesit</a:t>
            </a:r>
            <a:r>
              <a:rPr lang="en-US" altLang="tr-TR" dirty="0"/>
              <a:t> </a:t>
            </a:r>
            <a:r>
              <a:rPr lang="en-US" altLang="tr-TR" dirty="0" err="1"/>
              <a:t>planı</a:t>
            </a:r>
            <a:r>
              <a:rPr lang="tr-TR" altLang="tr-TR" dirty="0"/>
              <a:t> </a:t>
            </a:r>
            <a:r>
              <a:rPr lang="en-US" altLang="tr-TR" dirty="0" err="1"/>
              <a:t>değiştirilebilmektedir.Buna</a:t>
            </a:r>
            <a:r>
              <a:rPr lang="en-US" altLang="tr-TR" dirty="0"/>
              <a:t> </a:t>
            </a:r>
            <a:r>
              <a:rPr lang="en-US" altLang="tr-TR" b="1" dirty="0" err="1"/>
              <a:t>multiplanar</a:t>
            </a:r>
            <a:r>
              <a:rPr lang="en-US" altLang="tr-TR" b="1" dirty="0"/>
              <a:t> </a:t>
            </a:r>
            <a:r>
              <a:rPr lang="en-US" altLang="tr-TR" b="1" dirty="0" err="1"/>
              <a:t>görüntüleme</a:t>
            </a:r>
            <a:r>
              <a:rPr lang="en-US" altLang="tr-TR" b="1" dirty="0"/>
              <a:t> </a:t>
            </a:r>
            <a:r>
              <a:rPr lang="en-US" altLang="tr-TR" dirty="0" err="1"/>
              <a:t>denir</a:t>
            </a:r>
            <a:r>
              <a:rPr lang="en-US" altLang="tr-TR" dirty="0"/>
              <a:t>. </a:t>
            </a:r>
            <a:r>
              <a:rPr lang="en-US" altLang="tr-TR" dirty="0" err="1"/>
              <a:t>Yöntemin</a:t>
            </a:r>
            <a:r>
              <a:rPr lang="en-US" altLang="tr-TR" dirty="0"/>
              <a:t> </a:t>
            </a:r>
            <a:r>
              <a:rPr lang="en-US" altLang="tr-TR" dirty="0" err="1"/>
              <a:t>bu</a:t>
            </a:r>
            <a:r>
              <a:rPr lang="en-US" altLang="tr-TR" dirty="0"/>
              <a:t> </a:t>
            </a:r>
            <a:r>
              <a:rPr lang="en-US" altLang="tr-TR" dirty="0" err="1"/>
              <a:t>özelliği</a:t>
            </a:r>
            <a:r>
              <a:rPr lang="en-US" altLang="tr-TR" dirty="0"/>
              <a:t>, </a:t>
            </a:r>
            <a:r>
              <a:rPr lang="en-US" altLang="tr-TR" dirty="0" err="1"/>
              <a:t>görüntünün</a:t>
            </a:r>
            <a:r>
              <a:rPr lang="en-US" altLang="tr-TR" dirty="0"/>
              <a:t> </a:t>
            </a:r>
            <a:r>
              <a:rPr lang="en-US" altLang="tr-TR" dirty="0" err="1"/>
              <a:t>elde</a:t>
            </a:r>
            <a:r>
              <a:rPr lang="en-US" altLang="tr-TR" dirty="0"/>
              <a:t> </a:t>
            </a:r>
            <a:r>
              <a:rPr lang="en-US" altLang="tr-TR" dirty="0" err="1"/>
              <a:t>edilme</a:t>
            </a:r>
            <a:r>
              <a:rPr lang="tr-TR" altLang="tr-TR" dirty="0"/>
              <a:t> </a:t>
            </a:r>
            <a:r>
              <a:rPr lang="en-US" altLang="tr-TR" dirty="0" err="1"/>
              <a:t>tekniğinin</a:t>
            </a:r>
            <a:r>
              <a:rPr lang="en-US" altLang="tr-TR" dirty="0"/>
              <a:t> </a:t>
            </a:r>
            <a:r>
              <a:rPr lang="en-US" altLang="tr-TR" dirty="0" err="1"/>
              <a:t>diğer</a:t>
            </a:r>
            <a:r>
              <a:rPr lang="en-US" altLang="tr-TR" dirty="0"/>
              <a:t> </a:t>
            </a:r>
            <a:r>
              <a:rPr lang="en-US" altLang="tr-TR" dirty="0" err="1"/>
              <a:t>inceleme</a:t>
            </a:r>
            <a:r>
              <a:rPr lang="en-US" altLang="tr-TR" dirty="0"/>
              <a:t> </a:t>
            </a:r>
            <a:r>
              <a:rPr lang="en-US" altLang="tr-TR" dirty="0" err="1"/>
              <a:t>yöntemlerine</a:t>
            </a:r>
            <a:r>
              <a:rPr lang="en-US" altLang="tr-TR" dirty="0"/>
              <a:t> </a:t>
            </a:r>
            <a:r>
              <a:rPr lang="en-US" altLang="tr-TR" dirty="0" err="1"/>
              <a:t>göre</a:t>
            </a:r>
            <a:r>
              <a:rPr lang="en-US" altLang="tr-TR" dirty="0"/>
              <a:t> </a:t>
            </a:r>
            <a:r>
              <a:rPr lang="en-US" altLang="tr-TR" dirty="0" err="1"/>
              <a:t>farklı</a:t>
            </a:r>
            <a:r>
              <a:rPr lang="en-US" altLang="tr-TR" dirty="0"/>
              <a:t> </a:t>
            </a:r>
            <a:r>
              <a:rPr lang="en-US" altLang="tr-TR" dirty="0" err="1"/>
              <a:t>olmasından</a:t>
            </a:r>
            <a:r>
              <a:rPr lang="en-US" altLang="tr-TR" dirty="0"/>
              <a:t> </a:t>
            </a:r>
            <a:r>
              <a:rPr lang="en-US" altLang="tr-TR" dirty="0" err="1"/>
              <a:t>kaynaklanır</a:t>
            </a:r>
            <a:r>
              <a:rPr lang="en-US" altLang="tr-TR" dirty="0"/>
              <a:t>.</a:t>
            </a:r>
            <a:endParaRPr lang="tr-TR" altLang="tr-TR" dirty="0"/>
          </a:p>
          <a:p>
            <a:pPr>
              <a:lnSpc>
                <a:spcPct val="80000"/>
              </a:lnSpc>
            </a:pPr>
            <a:endParaRPr lang="tr-TR" altLang="tr-TR" dirty="0"/>
          </a:p>
          <a:p>
            <a:pPr>
              <a:lnSpc>
                <a:spcPct val="80000"/>
              </a:lnSpc>
            </a:pPr>
            <a:r>
              <a:rPr lang="en-US" altLang="tr-TR" dirty="0" err="1"/>
              <a:t>Diğer</a:t>
            </a:r>
            <a:r>
              <a:rPr lang="en-US" altLang="tr-TR" dirty="0"/>
              <a:t> </a:t>
            </a:r>
            <a:r>
              <a:rPr lang="en-US" altLang="tr-TR" dirty="0" err="1"/>
              <a:t>inceleme</a:t>
            </a:r>
            <a:r>
              <a:rPr lang="en-US" altLang="tr-TR" dirty="0"/>
              <a:t> </a:t>
            </a:r>
            <a:r>
              <a:rPr lang="en-US" altLang="tr-TR" dirty="0" err="1"/>
              <a:t>yöntemlerinde</a:t>
            </a:r>
            <a:r>
              <a:rPr lang="tr-TR" altLang="tr-TR" dirty="0"/>
              <a:t> </a:t>
            </a:r>
            <a:r>
              <a:rPr lang="en-US" altLang="tr-TR" dirty="0"/>
              <a:t>(</a:t>
            </a:r>
            <a:r>
              <a:rPr lang="en-US" altLang="tr-TR" dirty="0" err="1"/>
              <a:t>özellikle</a:t>
            </a:r>
            <a:r>
              <a:rPr lang="en-US" altLang="tr-TR" dirty="0"/>
              <a:t> BT </a:t>
            </a:r>
            <a:r>
              <a:rPr lang="en-US" altLang="tr-TR" dirty="0" err="1"/>
              <a:t>gibi</a:t>
            </a:r>
            <a:r>
              <a:rPr lang="en-US" altLang="tr-TR" dirty="0"/>
              <a:t>) </a:t>
            </a:r>
            <a:r>
              <a:rPr lang="en-US" altLang="tr-TR" dirty="0" err="1"/>
              <a:t>hastanın</a:t>
            </a:r>
            <a:r>
              <a:rPr lang="en-US" altLang="tr-TR" dirty="0"/>
              <a:t> </a:t>
            </a:r>
            <a:r>
              <a:rPr lang="en-US" altLang="tr-TR" dirty="0" err="1"/>
              <a:t>pozisyonunu</a:t>
            </a:r>
            <a:r>
              <a:rPr lang="en-US" altLang="tr-TR" dirty="0"/>
              <a:t> </a:t>
            </a:r>
            <a:r>
              <a:rPr lang="en-US" altLang="tr-TR" dirty="0" err="1"/>
              <a:t>değiştirmek</a:t>
            </a:r>
            <a:r>
              <a:rPr lang="en-US" altLang="tr-TR" dirty="0"/>
              <a:t> </a:t>
            </a:r>
            <a:r>
              <a:rPr lang="en-US" altLang="tr-TR" dirty="0" err="1"/>
              <a:t>zorunda</a:t>
            </a:r>
            <a:r>
              <a:rPr lang="en-US" altLang="tr-TR" dirty="0"/>
              <a:t> </a:t>
            </a:r>
            <a:r>
              <a:rPr lang="en-US" altLang="tr-TR" dirty="0" err="1"/>
              <a:t>olduğumuzdan</a:t>
            </a:r>
            <a:r>
              <a:rPr lang="en-US" altLang="tr-TR" dirty="0"/>
              <a:t> </a:t>
            </a:r>
            <a:r>
              <a:rPr lang="en-US" altLang="tr-TR" dirty="0" err="1"/>
              <a:t>dolayı</a:t>
            </a:r>
            <a:r>
              <a:rPr lang="en-US" altLang="tr-TR" dirty="0"/>
              <a:t> </a:t>
            </a:r>
            <a:r>
              <a:rPr lang="en-US" altLang="tr-TR" dirty="0" err="1"/>
              <a:t>inceleme</a:t>
            </a:r>
            <a:r>
              <a:rPr lang="en-US" altLang="tr-TR" dirty="0"/>
              <a:t> </a:t>
            </a:r>
            <a:r>
              <a:rPr lang="en-US" altLang="tr-TR" dirty="0" err="1"/>
              <a:t>sagittal</a:t>
            </a:r>
            <a:r>
              <a:rPr lang="en-US" altLang="tr-TR" dirty="0"/>
              <a:t> (z </a:t>
            </a:r>
            <a:r>
              <a:rPr lang="en-US" altLang="tr-TR" dirty="0" err="1"/>
              <a:t>ekseniyönü</a:t>
            </a:r>
            <a:r>
              <a:rPr lang="en-US" altLang="tr-TR" dirty="0"/>
              <a:t>) </a:t>
            </a:r>
            <a:r>
              <a:rPr lang="en-US" altLang="tr-TR" dirty="0" err="1"/>
              <a:t>veya</a:t>
            </a:r>
            <a:r>
              <a:rPr lang="en-US" altLang="tr-TR" dirty="0"/>
              <a:t> </a:t>
            </a:r>
            <a:r>
              <a:rPr lang="en-US" altLang="tr-TR" dirty="0" err="1"/>
              <a:t>oblik</a:t>
            </a:r>
            <a:r>
              <a:rPr lang="en-US" altLang="tr-TR" dirty="0"/>
              <a:t> (y </a:t>
            </a:r>
            <a:r>
              <a:rPr lang="en-US" altLang="tr-TR" dirty="0" err="1"/>
              <a:t>ekseni</a:t>
            </a:r>
            <a:r>
              <a:rPr lang="en-US" altLang="tr-TR" dirty="0"/>
              <a:t> </a:t>
            </a:r>
            <a:r>
              <a:rPr lang="en-US" altLang="tr-TR" dirty="0" err="1"/>
              <a:t>yönü</a:t>
            </a:r>
            <a:r>
              <a:rPr lang="en-US" altLang="tr-TR" dirty="0"/>
              <a:t>) </a:t>
            </a:r>
            <a:r>
              <a:rPr lang="en-US" altLang="tr-TR" dirty="0" err="1"/>
              <a:t>gibi</a:t>
            </a:r>
            <a:r>
              <a:rPr lang="en-US" altLang="tr-TR" dirty="0"/>
              <a:t> </a:t>
            </a:r>
            <a:r>
              <a:rPr lang="en-US" altLang="tr-TR" dirty="0" err="1"/>
              <a:t>planlarda</a:t>
            </a:r>
            <a:r>
              <a:rPr lang="en-US" altLang="tr-TR" dirty="0"/>
              <a:t> </a:t>
            </a:r>
            <a:r>
              <a:rPr lang="en-US" altLang="tr-TR" dirty="0" err="1"/>
              <a:t>yapılamazken</a:t>
            </a:r>
            <a:r>
              <a:rPr lang="en-US" altLang="tr-TR" dirty="0"/>
              <a:t> </a:t>
            </a:r>
            <a:r>
              <a:rPr lang="en-US" altLang="tr-TR" dirty="0" err="1"/>
              <a:t>bu</a:t>
            </a:r>
            <a:r>
              <a:rPr lang="en-US" altLang="tr-TR" dirty="0"/>
              <a:t> </a:t>
            </a:r>
            <a:r>
              <a:rPr lang="en-US" altLang="tr-TR" dirty="0" err="1"/>
              <a:t>yöntemle</a:t>
            </a:r>
            <a:r>
              <a:rPr lang="en-US" altLang="tr-TR" dirty="0"/>
              <a:t> (MRG) </a:t>
            </a:r>
            <a:r>
              <a:rPr lang="en-US" altLang="tr-TR" dirty="0" err="1"/>
              <a:t>hastanın</a:t>
            </a:r>
            <a:r>
              <a:rPr lang="en-US" altLang="tr-TR" dirty="0"/>
              <a:t> </a:t>
            </a:r>
            <a:r>
              <a:rPr lang="en-US" altLang="tr-TR" dirty="0" err="1"/>
              <a:t>pozisyonu</a:t>
            </a:r>
            <a:r>
              <a:rPr lang="en-US" altLang="tr-TR" dirty="0"/>
              <a:t> </a:t>
            </a:r>
            <a:r>
              <a:rPr lang="en-US" altLang="tr-TR" dirty="0" err="1"/>
              <a:t>hiç</a:t>
            </a:r>
            <a:r>
              <a:rPr lang="tr-TR" altLang="tr-TR" dirty="0"/>
              <a:t> </a:t>
            </a:r>
            <a:r>
              <a:rPr lang="en-US" altLang="tr-TR" dirty="0" err="1"/>
              <a:t>değiştirilmeden</a:t>
            </a:r>
            <a:r>
              <a:rPr lang="en-US" altLang="tr-TR" dirty="0"/>
              <a:t> her </a:t>
            </a:r>
            <a:r>
              <a:rPr lang="en-US" altLang="tr-TR" dirty="0" err="1"/>
              <a:t>planda</a:t>
            </a:r>
            <a:r>
              <a:rPr lang="en-US" altLang="tr-TR" dirty="0"/>
              <a:t> </a:t>
            </a:r>
            <a:r>
              <a:rPr lang="en-US" altLang="tr-TR" dirty="0" err="1"/>
              <a:t>kolaylıkla</a:t>
            </a:r>
            <a:r>
              <a:rPr lang="en-US" altLang="tr-TR" dirty="0"/>
              <a:t> </a:t>
            </a:r>
            <a:r>
              <a:rPr lang="en-US" altLang="tr-TR" dirty="0" err="1"/>
              <a:t>kesit</a:t>
            </a:r>
            <a:r>
              <a:rPr lang="en-US" altLang="tr-TR" dirty="0"/>
              <a:t> </a:t>
            </a:r>
            <a:r>
              <a:rPr lang="en-US" altLang="tr-TR" dirty="0" err="1"/>
              <a:t>alınabilmektedir</a:t>
            </a:r>
            <a:r>
              <a:rPr lang="en-US" altLang="tr-TR" dirty="0"/>
              <a:t>. </a:t>
            </a:r>
            <a:endParaRPr lang="tr-TR" altLang="tr-TR" dirty="0"/>
          </a:p>
          <a:p>
            <a:pPr>
              <a:lnSpc>
                <a:spcPct val="80000"/>
              </a:lnSpc>
            </a:pPr>
            <a:endParaRPr lang="tr-TR" altLang="tr-TR" dirty="0"/>
          </a:p>
          <a:p>
            <a:pPr>
              <a:lnSpc>
                <a:spcPct val="80000"/>
              </a:lnSpc>
            </a:pPr>
            <a:r>
              <a:rPr lang="en-US" altLang="tr-TR" dirty="0"/>
              <a:t>Bu </a:t>
            </a:r>
            <a:r>
              <a:rPr lang="en-US" altLang="tr-TR" dirty="0" err="1"/>
              <a:t>özellik</a:t>
            </a:r>
            <a:r>
              <a:rPr lang="en-US" altLang="tr-TR" dirty="0"/>
              <a:t> </a:t>
            </a:r>
            <a:r>
              <a:rPr lang="en-US" altLang="tr-TR" dirty="0" err="1"/>
              <a:t>lezyonun</a:t>
            </a:r>
            <a:r>
              <a:rPr lang="en-US" altLang="tr-TR" dirty="0"/>
              <a:t> </a:t>
            </a:r>
            <a:r>
              <a:rPr lang="en-US" altLang="tr-TR" dirty="0" err="1"/>
              <a:t>üç</a:t>
            </a:r>
            <a:r>
              <a:rPr lang="en-US" altLang="tr-TR" dirty="0"/>
              <a:t> </a:t>
            </a:r>
            <a:r>
              <a:rPr lang="en-US" altLang="tr-TR" dirty="0" err="1"/>
              <a:t>boyutlu</a:t>
            </a:r>
            <a:r>
              <a:rPr lang="en-US" altLang="tr-TR" dirty="0"/>
              <a:t> </a:t>
            </a:r>
            <a:r>
              <a:rPr lang="en-US" altLang="tr-TR" dirty="0" err="1"/>
              <a:t>lokalizasyonu</a:t>
            </a:r>
            <a:r>
              <a:rPr lang="tr-TR" altLang="tr-TR" dirty="0"/>
              <a:t> </a:t>
            </a:r>
            <a:r>
              <a:rPr lang="en-US" altLang="tr-TR" dirty="0" err="1"/>
              <a:t>açısından</a:t>
            </a:r>
            <a:r>
              <a:rPr lang="en-US" altLang="tr-TR" dirty="0"/>
              <a:t> </a:t>
            </a:r>
            <a:r>
              <a:rPr lang="en-US" altLang="tr-TR" dirty="0" err="1"/>
              <a:t>değerli</a:t>
            </a:r>
            <a:r>
              <a:rPr lang="en-US" altLang="tr-TR" dirty="0"/>
              <a:t> </a:t>
            </a:r>
            <a:r>
              <a:rPr lang="en-US" altLang="tr-TR" dirty="0" err="1"/>
              <a:t>bilgiler</a:t>
            </a:r>
            <a:r>
              <a:rPr lang="en-US" altLang="tr-TR" dirty="0"/>
              <a:t> </a:t>
            </a:r>
            <a:r>
              <a:rPr lang="en-US" altLang="tr-TR" dirty="0" err="1"/>
              <a:t>verir</a:t>
            </a:r>
            <a:r>
              <a:rPr lang="en-US" altLang="tr-TR" dirty="0"/>
              <a:t> </a:t>
            </a:r>
            <a:r>
              <a:rPr lang="en-US" altLang="tr-TR" dirty="0" err="1"/>
              <a:t>ve</a:t>
            </a:r>
            <a:r>
              <a:rPr lang="en-US" altLang="tr-TR" dirty="0"/>
              <a:t> </a:t>
            </a:r>
            <a:r>
              <a:rPr lang="en-US" altLang="tr-TR" dirty="0" err="1"/>
              <a:t>hastanın</a:t>
            </a:r>
            <a:r>
              <a:rPr lang="en-US" altLang="tr-TR" dirty="0"/>
              <a:t> </a:t>
            </a:r>
            <a:r>
              <a:rPr lang="en-US" altLang="tr-TR" dirty="0" err="1"/>
              <a:t>inceleme</a:t>
            </a:r>
            <a:r>
              <a:rPr lang="en-US" altLang="tr-TR" dirty="0"/>
              <a:t> </a:t>
            </a:r>
            <a:r>
              <a:rPr lang="en-US" altLang="tr-TR" dirty="0" err="1"/>
              <a:t>sırasındaki</a:t>
            </a:r>
            <a:r>
              <a:rPr lang="en-US" altLang="tr-TR" dirty="0"/>
              <a:t> </a:t>
            </a:r>
            <a:r>
              <a:rPr lang="en-US" altLang="tr-TR" dirty="0" err="1"/>
              <a:t>rahatsızlığını</a:t>
            </a:r>
            <a:r>
              <a:rPr lang="en-US" altLang="tr-TR" dirty="0"/>
              <a:t> </a:t>
            </a:r>
            <a:r>
              <a:rPr lang="en-US" altLang="tr-TR" dirty="0" err="1"/>
              <a:t>önler</a:t>
            </a:r>
            <a:r>
              <a:rPr lang="en-US" altLang="tr-TR" dirty="0"/>
              <a:t>.</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en-US" altLang="tr-TR" dirty="0"/>
              <a:t>Bu </a:t>
            </a:r>
            <a:r>
              <a:rPr lang="en-US" altLang="tr-TR" dirty="0" err="1"/>
              <a:t>yöntemde</a:t>
            </a:r>
            <a:r>
              <a:rPr lang="en-US" altLang="tr-TR" dirty="0"/>
              <a:t> </a:t>
            </a:r>
            <a:r>
              <a:rPr lang="en-US" altLang="tr-TR" b="1" dirty="0" err="1"/>
              <a:t>iyonizan</a:t>
            </a:r>
            <a:r>
              <a:rPr lang="en-US" altLang="tr-TR" b="1" dirty="0"/>
              <a:t> </a:t>
            </a:r>
            <a:r>
              <a:rPr lang="en-US" altLang="tr-TR" b="1" dirty="0" err="1"/>
              <a:t>radyasyon</a:t>
            </a:r>
            <a:r>
              <a:rPr lang="en-US" altLang="tr-TR" b="1" dirty="0"/>
              <a:t> </a:t>
            </a:r>
            <a:r>
              <a:rPr lang="en-US" altLang="tr-TR" b="1" dirty="0" err="1"/>
              <a:t>kullanılmaz</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Picture 6"/>
          <p:cNvPicPr>
            <a:picLocks noGrp="1" noChangeAspect="1" noChangeArrowheads="1"/>
          </p:cNvPicPr>
          <p:nvPr>
            <p:ph idx="1"/>
          </p:nvPr>
        </p:nvPicPr>
        <p:blipFill>
          <a:blip r:embed="rId2" cstate="print"/>
          <a:srcRect/>
          <a:stretch>
            <a:fillRect/>
          </a:stretch>
        </p:blipFill>
        <p:spPr>
          <a:xfrm>
            <a:off x="2771800" y="1988840"/>
            <a:ext cx="4507914" cy="3561972"/>
          </a:xfr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hp\Desktop\İLK MRG CİHAZI.jpg"/>
          <p:cNvPicPr>
            <a:picLocks noGrp="1" noChangeAspect="1" noChangeArrowheads="1"/>
          </p:cNvPicPr>
          <p:nvPr>
            <p:ph idx="1"/>
          </p:nvPr>
        </p:nvPicPr>
        <p:blipFill>
          <a:blip r:embed="rId2" cstate="print"/>
          <a:srcRect/>
          <a:stretch>
            <a:fillRect/>
          </a:stretch>
        </p:blipFill>
        <p:spPr bwMode="auto">
          <a:xfrm>
            <a:off x="755576" y="908720"/>
            <a:ext cx="3026738" cy="4525963"/>
          </a:xfrm>
          <a:prstGeom prst="rect">
            <a:avLst/>
          </a:prstGeom>
          <a:noFill/>
        </p:spPr>
      </p:pic>
      <p:sp>
        <p:nvSpPr>
          <p:cNvPr id="5" name="4 Metin kutusu"/>
          <p:cNvSpPr txBox="1"/>
          <p:nvPr/>
        </p:nvSpPr>
        <p:spPr>
          <a:xfrm>
            <a:off x="4716016" y="3356992"/>
            <a:ext cx="3168352" cy="923330"/>
          </a:xfrm>
          <a:prstGeom prst="rect">
            <a:avLst/>
          </a:prstGeom>
          <a:noFill/>
        </p:spPr>
        <p:txBody>
          <a:bodyPr wrap="square" rtlCol="0">
            <a:spAutoFit/>
          </a:bodyPr>
          <a:lstStyle/>
          <a:p>
            <a:r>
              <a:rPr lang="tr-TR" dirty="0"/>
              <a:t>İlk MR Cihazı </a:t>
            </a:r>
          </a:p>
          <a:p>
            <a:r>
              <a:rPr lang="tr-TR" dirty="0" err="1"/>
              <a:t>Bloch</a:t>
            </a:r>
            <a:r>
              <a:rPr lang="tr-TR" dirty="0"/>
              <a:t> ve </a:t>
            </a:r>
            <a:r>
              <a:rPr lang="tr-TR" dirty="0" err="1"/>
              <a:t>Percele</a:t>
            </a:r>
            <a:r>
              <a:rPr lang="tr-TR" dirty="0"/>
              <a:t> 1952 de </a:t>
            </a:r>
            <a:r>
              <a:rPr lang="tr-TR" dirty="0" err="1"/>
              <a:t>nobel</a:t>
            </a:r>
            <a:r>
              <a:rPr lang="tr-TR" dirty="0"/>
              <a:t> tıp ödülünü kazandırmıştır.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err="1"/>
              <a:t>Magnet</a:t>
            </a:r>
            <a:r>
              <a:rPr lang="tr-TR" dirty="0"/>
              <a:t> Tipleri</a:t>
            </a:r>
          </a:p>
        </p:txBody>
      </p:sp>
      <p:sp>
        <p:nvSpPr>
          <p:cNvPr id="3" name="2 İçerik Yer Tutucusu"/>
          <p:cNvSpPr>
            <a:spLocks noGrp="1"/>
          </p:cNvSpPr>
          <p:nvPr>
            <p:ph idx="1"/>
          </p:nvPr>
        </p:nvSpPr>
        <p:spPr/>
        <p:txBody>
          <a:bodyPr/>
          <a:lstStyle/>
          <a:p>
            <a:r>
              <a:rPr lang="tr-TR" dirty="0" err="1"/>
              <a:t>Permanent</a:t>
            </a:r>
            <a:r>
              <a:rPr lang="tr-TR" dirty="0"/>
              <a:t> tip </a:t>
            </a:r>
            <a:r>
              <a:rPr lang="tr-TR" dirty="0" err="1"/>
              <a:t>magnet</a:t>
            </a:r>
            <a:endParaRPr lang="tr-TR" dirty="0"/>
          </a:p>
          <a:p>
            <a:r>
              <a:rPr lang="tr-TR" dirty="0" err="1"/>
              <a:t>Resistif</a:t>
            </a:r>
            <a:r>
              <a:rPr lang="tr-TR" dirty="0"/>
              <a:t> tip </a:t>
            </a:r>
            <a:r>
              <a:rPr lang="tr-TR" dirty="0" err="1"/>
              <a:t>magnet</a:t>
            </a:r>
            <a:endParaRPr lang="tr-TR" dirty="0"/>
          </a:p>
          <a:p>
            <a:r>
              <a:rPr lang="tr-TR" dirty="0" err="1"/>
              <a:t>Süperiletken</a:t>
            </a:r>
            <a:r>
              <a:rPr lang="tr-TR" dirty="0"/>
              <a:t> </a:t>
            </a:r>
            <a:r>
              <a:rPr lang="tr-TR" dirty="0" err="1"/>
              <a:t>magnet</a:t>
            </a:r>
            <a:r>
              <a:rPr lang="tr-TR" dirty="0"/>
              <a:t> : </a:t>
            </a:r>
            <a:r>
              <a:rPr lang="tr-TR" dirty="0" err="1"/>
              <a:t>elektromagnettir</a:t>
            </a:r>
            <a:endParaRPr lang="tr-TR" dirty="0"/>
          </a:p>
          <a:p>
            <a:pPr>
              <a:buNone/>
            </a:pPr>
            <a:r>
              <a:rPr lang="tr-TR" dirty="0"/>
              <a:t>                                            helyumlu soğutma                     sistemi </a:t>
            </a:r>
          </a:p>
          <a:p>
            <a:pPr>
              <a:buNone/>
            </a:pPr>
            <a:r>
              <a:rPr lang="tr-TR" dirty="0"/>
              <a:t>                                            çok güçlü</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92500" lnSpcReduction="10000"/>
          </a:bodyPr>
          <a:lstStyle/>
          <a:p>
            <a:pPr>
              <a:buNone/>
            </a:pPr>
            <a:r>
              <a:rPr lang="tr-TR" dirty="0">
                <a:solidFill>
                  <a:schemeClr val="bg2">
                    <a:lumMod val="25000"/>
                  </a:schemeClr>
                </a:solidFill>
                <a:latin typeface="Times New Roman" pitchFamily="18" charset="0"/>
                <a:cs typeface="Times New Roman" pitchFamily="18" charset="0"/>
              </a:rPr>
              <a:t> </a:t>
            </a:r>
            <a:r>
              <a:rPr lang="tr-TR" dirty="0">
                <a:solidFill>
                  <a:schemeClr val="bg2">
                    <a:lumMod val="25000"/>
                  </a:schemeClr>
                </a:solidFill>
                <a:cs typeface="Times New Roman" pitchFamily="18" charset="0"/>
              </a:rPr>
              <a:t>Günümüzde çok fazla kullanılan </a:t>
            </a:r>
            <a:r>
              <a:rPr lang="tr-TR" dirty="0" err="1">
                <a:solidFill>
                  <a:schemeClr val="bg2">
                    <a:lumMod val="25000"/>
                  </a:schemeClr>
                </a:solidFill>
                <a:cs typeface="Times New Roman" pitchFamily="18" charset="0"/>
              </a:rPr>
              <a:t>Rezistif</a:t>
            </a:r>
            <a:r>
              <a:rPr lang="tr-TR" dirty="0">
                <a:solidFill>
                  <a:schemeClr val="bg2">
                    <a:lumMod val="25000"/>
                  </a:schemeClr>
                </a:solidFill>
                <a:cs typeface="Times New Roman" pitchFamily="18" charset="0"/>
              </a:rPr>
              <a:t> ve Süper İletken </a:t>
            </a:r>
            <a:r>
              <a:rPr lang="tr-TR" dirty="0" err="1">
                <a:solidFill>
                  <a:schemeClr val="bg2">
                    <a:lumMod val="25000"/>
                  </a:schemeClr>
                </a:solidFill>
                <a:cs typeface="Times New Roman" pitchFamily="18" charset="0"/>
              </a:rPr>
              <a:t>Magnetlerdir</a:t>
            </a:r>
            <a:endParaRPr lang="tr-TR" dirty="0">
              <a:solidFill>
                <a:schemeClr val="bg2">
                  <a:lumMod val="25000"/>
                </a:schemeClr>
              </a:solidFill>
              <a:cs typeface="Times New Roman" pitchFamily="18" charset="0"/>
            </a:endParaRPr>
          </a:p>
          <a:p>
            <a:pPr>
              <a:buNone/>
            </a:pPr>
            <a:r>
              <a:rPr lang="tr-TR" dirty="0">
                <a:solidFill>
                  <a:schemeClr val="bg2">
                    <a:lumMod val="25000"/>
                  </a:schemeClr>
                </a:solidFill>
                <a:cs typeface="Times New Roman" pitchFamily="18" charset="0"/>
              </a:rPr>
              <a:t>• </a:t>
            </a:r>
            <a:r>
              <a:rPr lang="tr-TR" b="1" dirty="0" err="1">
                <a:solidFill>
                  <a:schemeClr val="bg2">
                    <a:lumMod val="25000"/>
                  </a:schemeClr>
                </a:solidFill>
                <a:cs typeface="Times New Roman" pitchFamily="18" charset="0"/>
              </a:rPr>
              <a:t>Rezistif</a:t>
            </a:r>
            <a:r>
              <a:rPr lang="tr-TR" b="1" dirty="0">
                <a:solidFill>
                  <a:schemeClr val="bg2">
                    <a:lumMod val="25000"/>
                  </a:schemeClr>
                </a:solidFill>
                <a:cs typeface="Times New Roman" pitchFamily="18" charset="0"/>
              </a:rPr>
              <a:t> </a:t>
            </a:r>
            <a:r>
              <a:rPr lang="tr-TR" b="1" dirty="0" err="1">
                <a:solidFill>
                  <a:schemeClr val="bg2">
                    <a:lumMod val="25000"/>
                  </a:schemeClr>
                </a:solidFill>
                <a:cs typeface="Times New Roman" pitchFamily="18" charset="0"/>
              </a:rPr>
              <a:t>Magnetler</a:t>
            </a:r>
            <a:r>
              <a:rPr lang="tr-TR" b="1" dirty="0">
                <a:solidFill>
                  <a:schemeClr val="bg2">
                    <a:lumMod val="25000"/>
                  </a:schemeClr>
                </a:solidFill>
                <a:cs typeface="Times New Roman" pitchFamily="18" charset="0"/>
              </a:rPr>
              <a:t>: </a:t>
            </a:r>
            <a:r>
              <a:rPr lang="tr-TR" dirty="0">
                <a:solidFill>
                  <a:schemeClr val="bg2">
                    <a:lumMod val="25000"/>
                  </a:schemeClr>
                </a:solidFill>
                <a:cs typeface="Times New Roman" pitchFamily="18" charset="0"/>
              </a:rPr>
              <a:t>Bu mıknatıslarda manyetik alan sanal bir iletkenden akım geçirilmesiyle sağlanır. Oluşturdukları ısı ve elektriksel kayıp oranlarından dolayı pratik alan şiddeti 0,2 T ile sınırlıdır. Bu tür  mıknatısların bir dezavantajı ise yüksek miktarda elektriğe ihtiyaç duymalarıdır. Oldukça kolay ve ucuz bir  şekilde üretilebilmeleri en önemli yararlarındandır</a:t>
            </a:r>
            <a:endParaRPr lang="en-US" dirty="0"/>
          </a:p>
        </p:txBody>
      </p:sp>
    </p:spTree>
    <p:extLst>
      <p:ext uri="{BB962C8B-B14F-4D97-AF65-F5344CB8AC3E}">
        <p14:creationId xmlns:p14="http://schemas.microsoft.com/office/powerpoint/2010/main" val="13542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DC3D5DF8-36F8-D402-D0F0-D5996AE04983}"/>
              </a:ext>
            </a:extLst>
          </p:cNvPr>
          <p:cNvSpPr txBox="1"/>
          <p:nvPr/>
        </p:nvSpPr>
        <p:spPr>
          <a:xfrm>
            <a:off x="683568" y="1674673"/>
            <a:ext cx="7776864" cy="3231654"/>
          </a:xfrm>
          <a:prstGeom prst="rect">
            <a:avLst/>
          </a:prstGeom>
          <a:noFill/>
        </p:spPr>
        <p:txBody>
          <a:bodyPr wrap="square">
            <a:spAutoFit/>
          </a:bodyPr>
          <a:lstStyle/>
          <a:p>
            <a:r>
              <a:rPr lang="tr-TR" sz="3200" dirty="0"/>
              <a:t>MANYETİK REZONANS GÖRÜNTÜLEME (MRG)</a:t>
            </a:r>
          </a:p>
          <a:p>
            <a:r>
              <a:rPr lang="tr-TR" sz="3200" dirty="0"/>
              <a:t> </a:t>
            </a:r>
            <a:endParaRPr lang="tr-TR" dirty="0"/>
          </a:p>
          <a:p>
            <a:pPr algn="just"/>
            <a:r>
              <a:rPr lang="tr-TR" sz="2000" dirty="0"/>
              <a:t>Manyetik rezonans görüntüleme, doktorunuza tanı koymada ve tedaviyi yönlendirmede yardımcı olan, çoğunlukla ön hazırlık gerektirmeyen, ağrısız bir yöntemdir. Manyetik rezonans görüntüleme cihazı organların, yumuşak dokuların, kemiklerin ve diğer tüm iç yapıların görüntülerini oluşturmak için güçlü bir manyetik alan ve radyo dalgaları kullanır, dolayısıyla direkt grafi ve bilgisayarlı tomografi gibi tetkiklerde kullanılan iyonize radyasyonu içermez. </a:t>
            </a:r>
          </a:p>
        </p:txBody>
      </p:sp>
    </p:spTree>
    <p:extLst>
      <p:ext uri="{BB962C8B-B14F-4D97-AF65-F5344CB8AC3E}">
        <p14:creationId xmlns:p14="http://schemas.microsoft.com/office/powerpoint/2010/main" val="40199764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85000" lnSpcReduction="20000"/>
          </a:bodyPr>
          <a:lstStyle/>
          <a:p>
            <a:r>
              <a:rPr lang="tr-TR" dirty="0">
                <a:solidFill>
                  <a:schemeClr val="bg2">
                    <a:lumMod val="25000"/>
                  </a:schemeClr>
                </a:solidFill>
                <a:cs typeface="Times New Roman" pitchFamily="18" charset="0"/>
              </a:rPr>
              <a:t>• </a:t>
            </a:r>
            <a:r>
              <a:rPr lang="tr-TR" b="1" dirty="0">
                <a:solidFill>
                  <a:schemeClr val="bg2">
                    <a:lumMod val="25000"/>
                  </a:schemeClr>
                </a:solidFill>
                <a:cs typeface="Times New Roman" pitchFamily="18" charset="0"/>
              </a:rPr>
              <a:t>Süper İletken </a:t>
            </a:r>
            <a:r>
              <a:rPr lang="tr-TR" b="1" dirty="0" err="1">
                <a:solidFill>
                  <a:schemeClr val="bg2">
                    <a:lumMod val="25000"/>
                  </a:schemeClr>
                </a:solidFill>
                <a:cs typeface="Times New Roman" pitchFamily="18" charset="0"/>
              </a:rPr>
              <a:t>Magnetler</a:t>
            </a:r>
            <a:r>
              <a:rPr lang="tr-TR" b="1" dirty="0">
                <a:solidFill>
                  <a:schemeClr val="bg2">
                    <a:lumMod val="25000"/>
                  </a:schemeClr>
                </a:solidFill>
                <a:cs typeface="Times New Roman" pitchFamily="18" charset="0"/>
              </a:rPr>
              <a:t>: </a:t>
            </a:r>
            <a:r>
              <a:rPr lang="tr-TR" dirty="0">
                <a:solidFill>
                  <a:schemeClr val="bg2">
                    <a:lumMod val="25000"/>
                  </a:schemeClr>
                </a:solidFill>
                <a:cs typeface="Times New Roman" pitchFamily="18" charset="0"/>
              </a:rPr>
              <a:t>Süper iletkenlik yasası; “Mutlak Sıfıra (-2730C, 00 K) soğutulmuş iletkenlerin direnci sıfır olur.” der. Bu </a:t>
            </a:r>
            <a:r>
              <a:rPr lang="tr-TR" dirty="0" err="1">
                <a:solidFill>
                  <a:schemeClr val="bg2">
                    <a:lumMod val="25000"/>
                  </a:schemeClr>
                </a:solidFill>
                <a:cs typeface="Times New Roman" pitchFamily="18" charset="0"/>
              </a:rPr>
              <a:t>magnetler</a:t>
            </a:r>
            <a:r>
              <a:rPr lang="tr-TR" dirty="0">
                <a:solidFill>
                  <a:schemeClr val="bg2">
                    <a:lumMod val="25000"/>
                  </a:schemeClr>
                </a:solidFill>
                <a:cs typeface="Times New Roman" pitchFamily="18" charset="0"/>
              </a:rPr>
              <a:t> bir tank içerisine iletken sargıların döşenmesi ile kurulur. Sargı döşeli bu tank içerisindeki iletkenlerin mutlak sıfır sıcaklığına indirebilmek için sıvı Helyum (He) kullanılır. Sıvı He -2690C’dir ve çok yüksek basınç  uygulandığında oda sıcaklığında da sıvı halde kalabilir. İşte bu çok yüksek basınca dayanıklı tanka sıvı  helyum depolandığında sargıların sıcaklığı mutlak sıfıra çok yakın bir sıcaklık olan -2690C ye soğumuş olur. Bu  sıcaklıkta sargıların iç direnci yok denecek kadar azdır.</a:t>
            </a:r>
          </a:p>
          <a:p>
            <a:endParaRPr lang="en-US" dirty="0"/>
          </a:p>
        </p:txBody>
      </p:sp>
    </p:spTree>
    <p:extLst>
      <p:ext uri="{BB962C8B-B14F-4D97-AF65-F5344CB8AC3E}">
        <p14:creationId xmlns:p14="http://schemas.microsoft.com/office/powerpoint/2010/main" val="15335331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a:t>Kontraendikasyonları</a:t>
            </a:r>
            <a:r>
              <a:rPr lang="tr-TR" dirty="0"/>
              <a:t> </a:t>
            </a:r>
          </a:p>
        </p:txBody>
      </p:sp>
      <p:sp>
        <p:nvSpPr>
          <p:cNvPr id="3" name="2 İçerik Yer Tutucusu"/>
          <p:cNvSpPr>
            <a:spLocks noGrp="1"/>
          </p:cNvSpPr>
          <p:nvPr>
            <p:ph idx="1"/>
          </p:nvPr>
        </p:nvSpPr>
        <p:spPr/>
        <p:txBody>
          <a:bodyPr>
            <a:normAutofit fontScale="92500"/>
          </a:bodyPr>
          <a:lstStyle/>
          <a:p>
            <a:r>
              <a:rPr lang="tr-TR" dirty="0"/>
              <a:t>Kardiyak </a:t>
            </a:r>
            <a:r>
              <a:rPr lang="tr-TR" dirty="0" err="1"/>
              <a:t>Pacemaker</a:t>
            </a:r>
            <a:endParaRPr lang="tr-TR" dirty="0"/>
          </a:p>
          <a:p>
            <a:r>
              <a:rPr lang="tr-TR" dirty="0" err="1"/>
              <a:t>Kohlear</a:t>
            </a:r>
            <a:r>
              <a:rPr lang="tr-TR" dirty="0"/>
              <a:t> </a:t>
            </a:r>
            <a:r>
              <a:rPr lang="tr-TR" dirty="0" err="1"/>
              <a:t>İmplant</a:t>
            </a:r>
            <a:endParaRPr lang="tr-TR" dirty="0"/>
          </a:p>
          <a:p>
            <a:r>
              <a:rPr lang="tr-TR" dirty="0"/>
              <a:t>MR uyumsuz protez</a:t>
            </a:r>
          </a:p>
          <a:p>
            <a:r>
              <a:rPr lang="tr-TR" dirty="0"/>
              <a:t>Metalik yabancı cisimler</a:t>
            </a:r>
          </a:p>
          <a:p>
            <a:r>
              <a:rPr lang="tr-TR" dirty="0"/>
              <a:t>MR uyumsuz anevrizma klipsleri</a:t>
            </a:r>
          </a:p>
          <a:p>
            <a:r>
              <a:rPr lang="tr-TR" dirty="0"/>
              <a:t>Hamilelerde ilk üç ay (sonrasında doktor izniyle) </a:t>
            </a:r>
          </a:p>
          <a:p>
            <a:r>
              <a:rPr lang="tr-TR" dirty="0"/>
              <a:t>Hareket duyarlı olması nedeniyle çocuklarda ve </a:t>
            </a:r>
            <a:r>
              <a:rPr lang="tr-TR" dirty="0" err="1"/>
              <a:t>klostrofobiklerde</a:t>
            </a:r>
            <a:r>
              <a:rPr lang="tr-TR" dirty="0"/>
              <a:t> </a:t>
            </a:r>
            <a:r>
              <a:rPr lang="tr-TR" dirty="0" err="1"/>
              <a:t>sedasyon</a:t>
            </a:r>
            <a:r>
              <a:rPr lang="tr-TR" dirty="0"/>
              <a:t> ihtiyacı!!</a:t>
            </a:r>
          </a:p>
          <a:p>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tr-TR" dirty="0"/>
              <a:t>Hastalara MRG cihazına yatırmadan önce mutlaka </a:t>
            </a:r>
          </a:p>
          <a:p>
            <a:r>
              <a:rPr lang="tr-TR" dirty="0"/>
              <a:t>Kalp pili kalp kapağı protez anevrizma klipsi gibi ameliyatla takılmış yabancı cisim var mı ?</a:t>
            </a:r>
          </a:p>
          <a:p>
            <a:r>
              <a:rPr lang="tr-TR" dirty="0"/>
              <a:t>Sorusu sorulmalıdır.</a:t>
            </a:r>
          </a:p>
          <a:p>
            <a:r>
              <a:rPr lang="tr-TR"/>
              <a:t>Hastalara/yakınlarına  </a:t>
            </a:r>
            <a:r>
              <a:rPr lang="tr-TR" dirty="0"/>
              <a:t>aydınlatılmış onam formu okutulup imzalatılmalıdır.</a:t>
            </a:r>
          </a:p>
          <a:p>
            <a:pPr marL="0" indent="0">
              <a:buNone/>
            </a:pPr>
            <a:endParaRPr lang="en-US" dirty="0"/>
          </a:p>
        </p:txBody>
      </p:sp>
    </p:spTree>
    <p:extLst>
      <p:ext uri="{BB962C8B-B14F-4D97-AF65-F5344CB8AC3E}">
        <p14:creationId xmlns:p14="http://schemas.microsoft.com/office/powerpoint/2010/main" val="10726181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a:xfrm>
            <a:off x="2555776" y="4077072"/>
            <a:ext cx="6131024" cy="2049091"/>
          </a:xfrm>
        </p:spPr>
        <p:txBody>
          <a:bodyPr/>
          <a:lstStyle/>
          <a:p>
            <a:endParaRPr lang="tr-TR" dirty="0"/>
          </a:p>
          <a:p>
            <a:pPr marL="0" indent="0">
              <a:buNone/>
            </a:pPr>
            <a:r>
              <a:rPr lang="tr-TR"/>
              <a:t>                                Teşekkürler </a:t>
            </a:r>
          </a:p>
        </p:txBody>
      </p:sp>
    </p:spTree>
    <p:extLst>
      <p:ext uri="{BB962C8B-B14F-4D97-AF65-F5344CB8AC3E}">
        <p14:creationId xmlns:p14="http://schemas.microsoft.com/office/powerpoint/2010/main" val="3986982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7E42AD6-955C-5828-F4DB-098349A8F2C5}"/>
              </a:ext>
            </a:extLst>
          </p:cNvPr>
          <p:cNvSpPr txBox="1"/>
          <p:nvPr/>
        </p:nvSpPr>
        <p:spPr>
          <a:xfrm>
            <a:off x="611560" y="1440324"/>
            <a:ext cx="7992888" cy="3477875"/>
          </a:xfrm>
          <a:prstGeom prst="rect">
            <a:avLst/>
          </a:prstGeom>
          <a:noFill/>
        </p:spPr>
        <p:txBody>
          <a:bodyPr wrap="square">
            <a:spAutoFit/>
          </a:bodyPr>
          <a:lstStyle/>
          <a:p>
            <a:r>
              <a:rPr lang="tr-TR" sz="2400" dirty="0">
                <a:solidFill>
                  <a:srgbClr val="333333"/>
                </a:solidFill>
                <a:effectLst/>
                <a:latin typeface="Helvetica" panose="020B0604020202020204" pitchFamily="34" charset="0"/>
                <a:ea typeface="Calibri" panose="020F0502020204030204" pitchFamily="34" charset="0"/>
              </a:rPr>
              <a:t>MR cihazı nasıl çalışır? </a:t>
            </a:r>
            <a:br>
              <a:rPr lang="tr-TR" sz="1800" dirty="0">
                <a:solidFill>
                  <a:srgbClr val="333333"/>
                </a:solidFill>
                <a:effectLst/>
                <a:latin typeface="Helvetica" panose="020B0604020202020204" pitchFamily="34" charset="0"/>
                <a:ea typeface="Calibri" panose="020F0502020204030204" pitchFamily="34" charset="0"/>
              </a:rPr>
            </a:br>
            <a:endParaRPr lang="tr-TR" sz="1800" dirty="0">
              <a:solidFill>
                <a:srgbClr val="333333"/>
              </a:solidFill>
              <a:effectLst/>
              <a:latin typeface="Helvetica" panose="020B0604020202020204" pitchFamily="34" charset="0"/>
              <a:ea typeface="Calibri" panose="020F0502020204030204" pitchFamily="34" charset="0"/>
            </a:endParaRPr>
          </a:p>
          <a:p>
            <a:pPr algn="just"/>
            <a:br>
              <a:rPr lang="tr-TR" sz="1800" dirty="0">
                <a:solidFill>
                  <a:srgbClr val="333333"/>
                </a:solidFill>
                <a:effectLst/>
                <a:latin typeface="Helvetica" panose="020B0604020202020204" pitchFamily="34" charset="0"/>
                <a:ea typeface="Calibri" panose="020F0502020204030204" pitchFamily="34" charset="0"/>
              </a:rPr>
            </a:br>
            <a:r>
              <a:rPr lang="tr-TR" sz="2000" dirty="0" err="1">
                <a:solidFill>
                  <a:srgbClr val="333333"/>
                </a:solidFill>
                <a:effectLst/>
                <a:latin typeface="Helvetica" panose="020B0604020202020204" pitchFamily="34" charset="0"/>
                <a:ea typeface="Calibri" panose="020F0502020204030204" pitchFamily="34" charset="0"/>
              </a:rPr>
              <a:t>MR'da</a:t>
            </a:r>
            <a:r>
              <a:rPr lang="tr-TR" sz="2000" dirty="0">
                <a:solidFill>
                  <a:srgbClr val="333333"/>
                </a:solidFill>
                <a:effectLst/>
                <a:latin typeface="Helvetica" panose="020B0604020202020204" pitchFamily="34" charset="0"/>
                <a:ea typeface="Calibri" panose="020F0502020204030204" pitchFamily="34" charset="0"/>
              </a:rPr>
              <a:t> hasta güçlü bir manyetik alan bulunan büyük bir mıknatıs içerisine yerleştirilir ve üzerinde radyofrekans dalgaları gönderilir. Radyofrekans dalgaları vücuttaki hidrojen atomu protonlarını uyarır. Uyarılan protonların ortaya çıkardığı sinyaller özel antenlerle toplanır ve yüksek kapasiteli bilgisayarlarda işlenerek vücudun kesitsel görüntülerini oluşturur. Bu şekilde vücut kesimleri farklı planlarda (sağdan sola, önden arkaya, yukarıdan aşağıya) ince kesitler halinde gösterilebilir. </a:t>
            </a:r>
            <a:endParaRPr lang="tr-TR" sz="2000" dirty="0"/>
          </a:p>
        </p:txBody>
      </p:sp>
    </p:spTree>
    <p:extLst>
      <p:ext uri="{BB962C8B-B14F-4D97-AF65-F5344CB8AC3E}">
        <p14:creationId xmlns:p14="http://schemas.microsoft.com/office/powerpoint/2010/main" val="1052925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142841D-1582-426A-BA6D-7FFF533B1C06}"/>
              </a:ext>
            </a:extLst>
          </p:cNvPr>
          <p:cNvSpPr txBox="1"/>
          <p:nvPr/>
        </p:nvSpPr>
        <p:spPr>
          <a:xfrm>
            <a:off x="395536" y="1855823"/>
            <a:ext cx="8136904" cy="2862322"/>
          </a:xfrm>
          <a:prstGeom prst="rect">
            <a:avLst/>
          </a:prstGeom>
          <a:noFill/>
        </p:spPr>
        <p:txBody>
          <a:bodyPr wrap="square">
            <a:spAutoFit/>
          </a:bodyPr>
          <a:lstStyle/>
          <a:p>
            <a:r>
              <a:rPr lang="tr-TR" sz="2400" dirty="0">
                <a:solidFill>
                  <a:srgbClr val="333333"/>
                </a:solidFill>
                <a:effectLst/>
                <a:latin typeface="Helvetica" panose="020B0604020202020204" pitchFamily="34" charset="0"/>
                <a:ea typeface="Calibri" panose="020F0502020204030204" pitchFamily="34" charset="0"/>
              </a:rPr>
              <a:t>Hangi durumlarda MRG yapılır? </a:t>
            </a:r>
          </a:p>
          <a:p>
            <a:pPr algn="just"/>
            <a:br>
              <a:rPr lang="tr-TR" sz="1800" dirty="0">
                <a:solidFill>
                  <a:srgbClr val="333333"/>
                </a:solidFill>
                <a:effectLst/>
                <a:latin typeface="Helvetica" panose="020B0604020202020204" pitchFamily="34" charset="0"/>
                <a:ea typeface="Calibri" panose="020F0502020204030204" pitchFamily="34" charset="0"/>
              </a:rPr>
            </a:br>
            <a:br>
              <a:rPr lang="tr-TR" sz="1800" dirty="0">
                <a:solidFill>
                  <a:srgbClr val="333333"/>
                </a:solidFill>
                <a:effectLst/>
                <a:latin typeface="Helvetica" panose="020B0604020202020204" pitchFamily="34" charset="0"/>
                <a:ea typeface="Calibri" panose="020F0502020204030204" pitchFamily="34" charset="0"/>
              </a:rPr>
            </a:br>
            <a:r>
              <a:rPr lang="tr-TR" sz="2000" dirty="0">
                <a:solidFill>
                  <a:srgbClr val="333333"/>
                </a:solidFill>
                <a:effectLst/>
                <a:latin typeface="Helvetica" panose="020B0604020202020204" pitchFamily="34" charset="0"/>
                <a:ea typeface="Calibri" panose="020F0502020204030204" pitchFamily="34" charset="0"/>
              </a:rPr>
              <a:t>MRG tetkikleri diğer görüntüleme yöntemleri ile iyi değerlendirilemeyen yumuşak doku hastalıklarında özellikle beyin-omurilik, boyunla ilgili hastalıklarda ve kas-iskelet sitemi ile ilişkili hastalıklarda kullanılan en gelişmiş kesitsel görüntüleme yöntemidir. Ayrıca karaciğer, pankreas gibi karın içi organlarda, kalp ve damar hastalıklarında da güvenle kullanılır. </a:t>
            </a:r>
            <a:endParaRPr lang="tr-TR" sz="2000" dirty="0"/>
          </a:p>
        </p:txBody>
      </p:sp>
    </p:spTree>
    <p:extLst>
      <p:ext uri="{BB962C8B-B14F-4D97-AF65-F5344CB8AC3E}">
        <p14:creationId xmlns:p14="http://schemas.microsoft.com/office/powerpoint/2010/main" val="749853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MRG’nin</a:t>
            </a:r>
            <a:r>
              <a:rPr lang="tr-TR" dirty="0"/>
              <a:t> Kullanıldığı Alanlar</a:t>
            </a:r>
          </a:p>
        </p:txBody>
      </p:sp>
      <p:sp>
        <p:nvSpPr>
          <p:cNvPr id="3" name="İçerik Yer Tutucusu 2"/>
          <p:cNvSpPr>
            <a:spLocks noGrp="1"/>
          </p:cNvSpPr>
          <p:nvPr>
            <p:ph idx="1"/>
          </p:nvPr>
        </p:nvSpPr>
        <p:spPr/>
        <p:txBody>
          <a:bodyPr>
            <a:normAutofit/>
          </a:bodyPr>
          <a:lstStyle/>
          <a:p>
            <a:r>
              <a:rPr lang="tr-TR" sz="1600" dirty="0" err="1">
                <a:latin typeface="+mj-lt"/>
              </a:rPr>
              <a:t>Orbita</a:t>
            </a:r>
            <a:r>
              <a:rPr lang="tr-TR" sz="1600" dirty="0">
                <a:latin typeface="+mj-lt"/>
              </a:rPr>
              <a:t>: Yumuşak doku kontrast çözünürlüğünün yüksek olması, kemik </a:t>
            </a:r>
            <a:r>
              <a:rPr lang="tr-TR" sz="1600" dirty="0" err="1">
                <a:latin typeface="+mj-lt"/>
              </a:rPr>
              <a:t>artefaktlarının</a:t>
            </a:r>
            <a:endParaRPr lang="tr-TR" sz="1600" dirty="0">
              <a:latin typeface="+mj-lt"/>
            </a:endParaRPr>
          </a:p>
          <a:p>
            <a:r>
              <a:rPr lang="tr-TR" sz="1600" dirty="0">
                <a:latin typeface="+mj-lt"/>
              </a:rPr>
              <a:t>söz konusu olmaması nedeniyle MRG ile optik </a:t>
            </a:r>
            <a:r>
              <a:rPr lang="tr-TR" sz="1600" dirty="0" err="1">
                <a:latin typeface="+mj-lt"/>
              </a:rPr>
              <a:t>foramen</a:t>
            </a:r>
            <a:r>
              <a:rPr lang="tr-TR" sz="1600" dirty="0">
                <a:latin typeface="+mj-lt"/>
              </a:rPr>
              <a:t>, </a:t>
            </a:r>
            <a:r>
              <a:rPr lang="tr-TR" sz="1600" dirty="0" err="1">
                <a:latin typeface="+mj-lt"/>
              </a:rPr>
              <a:t>kavernöz</a:t>
            </a:r>
            <a:r>
              <a:rPr lang="tr-TR" sz="1600" dirty="0">
                <a:latin typeface="+mj-lt"/>
              </a:rPr>
              <a:t> sinüs oluşumları, optik</a:t>
            </a:r>
          </a:p>
          <a:p>
            <a:r>
              <a:rPr lang="tr-TR" sz="1600" dirty="0" err="1">
                <a:latin typeface="+mj-lt"/>
              </a:rPr>
              <a:t>traktüsün</a:t>
            </a:r>
            <a:r>
              <a:rPr lang="tr-TR" sz="1600" dirty="0">
                <a:latin typeface="+mj-lt"/>
              </a:rPr>
              <a:t> </a:t>
            </a:r>
            <a:r>
              <a:rPr lang="tr-TR" sz="1600" dirty="0" err="1">
                <a:latin typeface="+mj-lt"/>
              </a:rPr>
              <a:t>intrakranial</a:t>
            </a:r>
            <a:r>
              <a:rPr lang="tr-TR" sz="1600" dirty="0">
                <a:latin typeface="+mj-lt"/>
              </a:rPr>
              <a:t> bölümü ve tüm oküler yapılar iyi bir şekilde </a:t>
            </a:r>
            <a:r>
              <a:rPr lang="tr-TR" sz="1600" dirty="0" err="1">
                <a:latin typeface="+mj-lt"/>
              </a:rPr>
              <a:t>demonstre</a:t>
            </a:r>
            <a:r>
              <a:rPr lang="tr-TR" sz="1600" dirty="0">
                <a:latin typeface="+mj-lt"/>
              </a:rPr>
              <a:t> edilmektedir.</a:t>
            </a:r>
          </a:p>
          <a:p>
            <a:r>
              <a:rPr lang="tr-TR" sz="1600" dirty="0">
                <a:latin typeface="+mj-lt"/>
              </a:rPr>
              <a:t>Beyin: Travmaya </a:t>
            </a:r>
            <a:r>
              <a:rPr lang="tr-TR" sz="1600" dirty="0" err="1">
                <a:latin typeface="+mj-lt"/>
              </a:rPr>
              <a:t>sekonder</a:t>
            </a:r>
            <a:r>
              <a:rPr lang="tr-TR" sz="1600" dirty="0">
                <a:latin typeface="+mj-lt"/>
              </a:rPr>
              <a:t> yapılan araştırmalar dışında MRG, beyinde temel inceleme</a:t>
            </a:r>
          </a:p>
          <a:p>
            <a:r>
              <a:rPr lang="tr-TR" sz="1600" dirty="0">
                <a:latin typeface="+mj-lt"/>
              </a:rPr>
              <a:t>yöntemi hâlini almıştır.</a:t>
            </a:r>
          </a:p>
          <a:p>
            <a:r>
              <a:rPr lang="tr-TR" sz="1600" dirty="0" err="1">
                <a:latin typeface="+mj-lt"/>
              </a:rPr>
              <a:t>Hıpofiz</a:t>
            </a:r>
            <a:r>
              <a:rPr lang="tr-TR" sz="1600" dirty="0">
                <a:latin typeface="+mj-lt"/>
              </a:rPr>
              <a:t>: Hipofiz küçük bir yapı olması sebebiyle görüntülemede kullanılmaktadır.</a:t>
            </a:r>
          </a:p>
          <a:p>
            <a:r>
              <a:rPr lang="tr-TR" sz="1600" dirty="0" err="1">
                <a:latin typeface="+mj-lt"/>
              </a:rPr>
              <a:t>Temporal</a:t>
            </a:r>
            <a:r>
              <a:rPr lang="tr-TR" sz="1600" dirty="0">
                <a:latin typeface="+mj-lt"/>
              </a:rPr>
              <a:t> Kemik: Kemik dışı patolojik oluşumların araştırılmasında MRG, yüksek</a:t>
            </a:r>
          </a:p>
          <a:p>
            <a:r>
              <a:rPr lang="tr-TR" sz="1600" dirty="0">
                <a:latin typeface="+mj-lt"/>
              </a:rPr>
              <a:t>yumuşak doku </a:t>
            </a:r>
            <a:r>
              <a:rPr lang="tr-TR" sz="1600" dirty="0" err="1">
                <a:latin typeface="+mj-lt"/>
              </a:rPr>
              <a:t>kontrastı,kemik</a:t>
            </a:r>
            <a:r>
              <a:rPr lang="tr-TR" sz="1600" dirty="0">
                <a:latin typeface="+mj-lt"/>
              </a:rPr>
              <a:t> görüntüde herhangi bir </a:t>
            </a:r>
            <a:r>
              <a:rPr lang="tr-TR" sz="1600" dirty="0" err="1">
                <a:latin typeface="+mj-lt"/>
              </a:rPr>
              <a:t>artefakt</a:t>
            </a:r>
            <a:r>
              <a:rPr lang="tr-TR" sz="1600" dirty="0">
                <a:latin typeface="+mj-lt"/>
              </a:rPr>
              <a:t> oluşturmaması ve </a:t>
            </a:r>
            <a:r>
              <a:rPr lang="tr-TR" sz="1600" dirty="0" err="1">
                <a:latin typeface="+mj-lt"/>
              </a:rPr>
              <a:t>multiplanar</a:t>
            </a:r>
            <a:endParaRPr lang="tr-TR" sz="1600" dirty="0">
              <a:latin typeface="+mj-lt"/>
            </a:endParaRPr>
          </a:p>
          <a:p>
            <a:r>
              <a:rPr lang="tr-TR" sz="1600" dirty="0">
                <a:latin typeface="+mj-lt"/>
              </a:rPr>
              <a:t>görüntülemeye olanak tanıması nedenleriyle temel inceleme yöntemi olarak kabul</a:t>
            </a:r>
          </a:p>
          <a:p>
            <a:r>
              <a:rPr lang="tr-TR" sz="1600" dirty="0">
                <a:latin typeface="+mj-lt"/>
              </a:rPr>
              <a:t>edilmektedir.</a:t>
            </a:r>
          </a:p>
          <a:p>
            <a:r>
              <a:rPr lang="tr-TR" sz="1600" dirty="0" err="1">
                <a:latin typeface="+mj-lt"/>
              </a:rPr>
              <a:t>Paranasal</a:t>
            </a:r>
            <a:r>
              <a:rPr lang="tr-TR" sz="1600" dirty="0">
                <a:latin typeface="+mj-lt"/>
              </a:rPr>
              <a:t> Sinüsler: Özellikle </a:t>
            </a:r>
            <a:r>
              <a:rPr lang="tr-TR" sz="1600" dirty="0" err="1">
                <a:latin typeface="+mj-lt"/>
              </a:rPr>
              <a:t>inflamatuar</a:t>
            </a:r>
            <a:r>
              <a:rPr lang="tr-TR" sz="1600" dirty="0">
                <a:latin typeface="+mj-lt"/>
              </a:rPr>
              <a:t> ve </a:t>
            </a:r>
            <a:r>
              <a:rPr lang="tr-TR" sz="1600" dirty="0" err="1">
                <a:latin typeface="+mj-lt"/>
              </a:rPr>
              <a:t>tümoral</a:t>
            </a:r>
            <a:r>
              <a:rPr lang="tr-TR" sz="1600" dirty="0">
                <a:latin typeface="+mj-lt"/>
              </a:rPr>
              <a:t> lezyonların araştırılmasında</a:t>
            </a:r>
          </a:p>
          <a:p>
            <a:r>
              <a:rPr lang="tr-TR" sz="1600" dirty="0">
                <a:latin typeface="+mj-lt"/>
              </a:rPr>
              <a:t>sıklıkla başvurulan bir yöntemdir.</a:t>
            </a:r>
          </a:p>
          <a:p>
            <a:r>
              <a:rPr lang="tr-TR" sz="1600" dirty="0" err="1">
                <a:latin typeface="+mj-lt"/>
              </a:rPr>
              <a:t>Nazofarinks</a:t>
            </a:r>
            <a:r>
              <a:rPr lang="tr-TR" sz="1600" dirty="0">
                <a:latin typeface="+mj-lt"/>
              </a:rPr>
              <a:t> ve </a:t>
            </a:r>
            <a:r>
              <a:rPr lang="tr-TR" sz="1600" dirty="0" err="1">
                <a:latin typeface="+mj-lt"/>
              </a:rPr>
              <a:t>Farinks</a:t>
            </a:r>
            <a:r>
              <a:rPr lang="tr-TR" sz="1600" dirty="0">
                <a:latin typeface="+mj-lt"/>
              </a:rPr>
              <a:t>: </a:t>
            </a:r>
            <a:r>
              <a:rPr lang="tr-TR" sz="1600" dirty="0" err="1">
                <a:latin typeface="+mj-lt"/>
              </a:rPr>
              <a:t>Nazofarinks</a:t>
            </a:r>
            <a:r>
              <a:rPr lang="tr-TR" sz="1600" dirty="0">
                <a:latin typeface="+mj-lt"/>
              </a:rPr>
              <a:t> ve </a:t>
            </a:r>
            <a:r>
              <a:rPr lang="tr-TR" sz="1600" dirty="0" err="1">
                <a:latin typeface="+mj-lt"/>
              </a:rPr>
              <a:t>farinks</a:t>
            </a:r>
            <a:r>
              <a:rPr lang="tr-TR" sz="1600" dirty="0">
                <a:latin typeface="+mj-lt"/>
              </a:rPr>
              <a:t> yumuşak doku yapılarının</a:t>
            </a:r>
          </a:p>
          <a:p>
            <a:r>
              <a:rPr lang="tr-TR" sz="1600" dirty="0">
                <a:latin typeface="+mj-lt"/>
              </a:rPr>
              <a:t>incelenmesinde MRG, en verimli inceleme yöntemidir.</a:t>
            </a:r>
          </a:p>
        </p:txBody>
      </p:sp>
    </p:spTree>
    <p:extLst>
      <p:ext uri="{BB962C8B-B14F-4D97-AF65-F5344CB8AC3E}">
        <p14:creationId xmlns:p14="http://schemas.microsoft.com/office/powerpoint/2010/main" val="911982858"/>
      </p:ext>
    </p:extLst>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MRG’nin</a:t>
            </a:r>
            <a:r>
              <a:rPr lang="tr-TR" dirty="0"/>
              <a:t> Kullanıldığı Alanlar</a:t>
            </a:r>
          </a:p>
        </p:txBody>
      </p:sp>
      <p:sp>
        <p:nvSpPr>
          <p:cNvPr id="3" name="İçerik Yer Tutucusu 2"/>
          <p:cNvSpPr>
            <a:spLocks noGrp="1"/>
          </p:cNvSpPr>
          <p:nvPr>
            <p:ph idx="1"/>
          </p:nvPr>
        </p:nvSpPr>
        <p:spPr/>
        <p:txBody>
          <a:bodyPr>
            <a:normAutofit fontScale="47500" lnSpcReduction="20000"/>
          </a:bodyPr>
          <a:lstStyle/>
          <a:p>
            <a:r>
              <a:rPr lang="tr-TR" dirty="0" err="1"/>
              <a:t>Larinks</a:t>
            </a:r>
            <a:r>
              <a:rPr lang="tr-TR" dirty="0"/>
              <a:t>: </a:t>
            </a:r>
            <a:r>
              <a:rPr lang="tr-TR" dirty="0" err="1"/>
              <a:t>Larinks</a:t>
            </a:r>
            <a:r>
              <a:rPr lang="tr-TR" dirty="0"/>
              <a:t> incelenmesinde, </a:t>
            </a:r>
            <a:r>
              <a:rPr lang="tr-TR" dirty="0" err="1"/>
              <a:t>multiplanar</a:t>
            </a:r>
            <a:r>
              <a:rPr lang="tr-TR" dirty="0"/>
              <a:t> görüntü yapılabilmesi </a:t>
            </a:r>
            <a:r>
              <a:rPr lang="tr-TR" dirty="0" err="1"/>
              <a:t>tümoral</a:t>
            </a:r>
            <a:r>
              <a:rPr lang="tr-TR" dirty="0"/>
              <a:t> oluşumun</a:t>
            </a:r>
          </a:p>
          <a:p>
            <a:r>
              <a:rPr lang="tr-TR" dirty="0" err="1"/>
              <a:t>yayılımTiroid</a:t>
            </a:r>
            <a:r>
              <a:rPr lang="tr-TR" dirty="0"/>
              <a:t>: MRG, </a:t>
            </a:r>
            <a:r>
              <a:rPr lang="tr-TR" dirty="0" err="1"/>
              <a:t>tümoral</a:t>
            </a:r>
            <a:r>
              <a:rPr lang="tr-TR" dirty="0"/>
              <a:t> oluşumların sınırlarının, çevre dokularla ilişkisinin,</a:t>
            </a:r>
          </a:p>
          <a:p>
            <a:r>
              <a:rPr lang="tr-TR" dirty="0" err="1"/>
              <a:t>invazyonunun</a:t>
            </a:r>
            <a:r>
              <a:rPr lang="tr-TR" dirty="0"/>
              <a:t> belirlenmesinde ve cerrahi girişimin planlanmasında büyük önem taşır. Ayrıca</a:t>
            </a:r>
          </a:p>
          <a:p>
            <a:r>
              <a:rPr lang="tr-TR" dirty="0"/>
              <a:t>MRG,</a:t>
            </a:r>
          </a:p>
          <a:p>
            <a:r>
              <a:rPr lang="tr-TR" dirty="0"/>
              <a:t> </a:t>
            </a:r>
            <a:r>
              <a:rPr lang="tr-TR" dirty="0" err="1"/>
              <a:t>Servikal</a:t>
            </a:r>
            <a:r>
              <a:rPr lang="tr-TR" dirty="0"/>
              <a:t> </a:t>
            </a:r>
            <a:r>
              <a:rPr lang="tr-TR" dirty="0" err="1"/>
              <a:t>vertebral</a:t>
            </a:r>
            <a:r>
              <a:rPr lang="tr-TR" dirty="0"/>
              <a:t> kolon ve </a:t>
            </a:r>
            <a:r>
              <a:rPr lang="tr-TR" dirty="0" err="1"/>
              <a:t>spinal</a:t>
            </a:r>
            <a:r>
              <a:rPr lang="tr-TR" dirty="0"/>
              <a:t> kanal</a:t>
            </a:r>
          </a:p>
          <a:p>
            <a:r>
              <a:rPr lang="tr-TR" dirty="0"/>
              <a:t> </a:t>
            </a:r>
            <a:r>
              <a:rPr lang="tr-TR" dirty="0" err="1"/>
              <a:t>Torakal</a:t>
            </a:r>
            <a:r>
              <a:rPr lang="tr-TR" dirty="0"/>
              <a:t> </a:t>
            </a:r>
            <a:r>
              <a:rPr lang="tr-TR" dirty="0" err="1"/>
              <a:t>vertebral</a:t>
            </a:r>
            <a:r>
              <a:rPr lang="tr-TR" dirty="0"/>
              <a:t> kolon ve </a:t>
            </a:r>
            <a:r>
              <a:rPr lang="tr-TR" dirty="0" err="1"/>
              <a:t>spinal</a:t>
            </a:r>
            <a:r>
              <a:rPr lang="tr-TR" dirty="0"/>
              <a:t> kanal</a:t>
            </a:r>
          </a:p>
          <a:p>
            <a:r>
              <a:rPr lang="tr-TR" dirty="0"/>
              <a:t> </a:t>
            </a:r>
            <a:r>
              <a:rPr lang="tr-TR" dirty="0" err="1"/>
              <a:t>Lomber</a:t>
            </a:r>
            <a:r>
              <a:rPr lang="tr-TR" dirty="0"/>
              <a:t> </a:t>
            </a:r>
            <a:r>
              <a:rPr lang="tr-TR" dirty="0" err="1"/>
              <a:t>vertebral</a:t>
            </a:r>
            <a:r>
              <a:rPr lang="tr-TR" dirty="0"/>
              <a:t> kolon ve </a:t>
            </a:r>
            <a:r>
              <a:rPr lang="tr-TR" dirty="0" err="1"/>
              <a:t>spinal</a:t>
            </a:r>
            <a:r>
              <a:rPr lang="tr-TR" dirty="0"/>
              <a:t> kanal</a:t>
            </a:r>
          </a:p>
          <a:p>
            <a:r>
              <a:rPr lang="tr-TR" dirty="0" err="1"/>
              <a:t>Temporomandibular</a:t>
            </a:r>
            <a:r>
              <a:rPr lang="tr-TR" dirty="0"/>
              <a:t> eklem</a:t>
            </a:r>
          </a:p>
          <a:p>
            <a:r>
              <a:rPr lang="tr-TR" dirty="0"/>
              <a:t>Omuz</a:t>
            </a:r>
          </a:p>
          <a:p>
            <a:r>
              <a:rPr lang="tr-TR" dirty="0"/>
              <a:t> Diz</a:t>
            </a:r>
          </a:p>
          <a:p>
            <a:r>
              <a:rPr lang="tr-TR" dirty="0"/>
              <a:t> Kalça</a:t>
            </a:r>
          </a:p>
          <a:p>
            <a:r>
              <a:rPr lang="tr-TR" dirty="0"/>
              <a:t> </a:t>
            </a:r>
            <a:r>
              <a:rPr lang="tr-TR" dirty="0" err="1"/>
              <a:t>Toraks</a:t>
            </a:r>
            <a:endParaRPr lang="tr-TR" dirty="0"/>
          </a:p>
          <a:p>
            <a:r>
              <a:rPr lang="tr-TR" dirty="0"/>
              <a:t> Üst abdomen</a:t>
            </a:r>
          </a:p>
          <a:p>
            <a:r>
              <a:rPr lang="tr-TR" dirty="0"/>
              <a:t> Alt abdomen</a:t>
            </a:r>
          </a:p>
          <a:p>
            <a:r>
              <a:rPr lang="tr-TR" dirty="0"/>
              <a:t> MR </a:t>
            </a:r>
            <a:r>
              <a:rPr lang="tr-TR" dirty="0" err="1"/>
              <a:t>kolonjiografi</a:t>
            </a:r>
            <a:r>
              <a:rPr lang="tr-TR" dirty="0"/>
              <a:t> (MRKP)</a:t>
            </a:r>
          </a:p>
          <a:p>
            <a:r>
              <a:rPr lang="tr-TR" dirty="0"/>
              <a:t>Meme</a:t>
            </a:r>
          </a:p>
          <a:p>
            <a:r>
              <a:rPr lang="tr-TR" dirty="0"/>
              <a:t>Prostat</a:t>
            </a:r>
          </a:p>
          <a:p>
            <a:r>
              <a:rPr lang="tr-TR" dirty="0"/>
              <a:t>incelemelerinde kullanılmaktadır</a:t>
            </a:r>
          </a:p>
        </p:txBody>
      </p:sp>
    </p:spTree>
    <p:extLst>
      <p:ext uri="{BB962C8B-B14F-4D97-AF65-F5344CB8AC3E}">
        <p14:creationId xmlns:p14="http://schemas.microsoft.com/office/powerpoint/2010/main" val="2152020070"/>
      </p:ext>
    </p:extLst>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03AB2319-A81F-31BD-548B-D22CEF82F517}"/>
              </a:ext>
            </a:extLst>
          </p:cNvPr>
          <p:cNvSpPr txBox="1"/>
          <p:nvPr/>
        </p:nvSpPr>
        <p:spPr>
          <a:xfrm>
            <a:off x="467544" y="705177"/>
            <a:ext cx="8208912" cy="5724644"/>
          </a:xfrm>
          <a:prstGeom prst="rect">
            <a:avLst/>
          </a:prstGeom>
          <a:noFill/>
        </p:spPr>
        <p:txBody>
          <a:bodyPr wrap="square">
            <a:spAutoFit/>
          </a:bodyPr>
          <a:lstStyle/>
          <a:p>
            <a:r>
              <a:rPr lang="tr-TR" sz="2400" dirty="0" err="1">
                <a:solidFill>
                  <a:srgbClr val="333333"/>
                </a:solidFill>
                <a:effectLst/>
                <a:latin typeface="Helvetica" panose="020B0604020202020204" pitchFamily="34" charset="0"/>
                <a:ea typeface="Calibri" panose="020F0502020204030204" pitchFamily="34" charset="0"/>
              </a:rPr>
              <a:t>MRG’nin</a:t>
            </a:r>
            <a:r>
              <a:rPr lang="tr-TR" sz="2400" dirty="0">
                <a:solidFill>
                  <a:srgbClr val="333333"/>
                </a:solidFill>
                <a:effectLst/>
                <a:latin typeface="Helvetica" panose="020B0604020202020204" pitchFamily="34" charset="0"/>
                <a:ea typeface="Calibri" panose="020F0502020204030204" pitchFamily="34" charset="0"/>
              </a:rPr>
              <a:t> Avantajları Nelerdir?</a:t>
            </a:r>
            <a:br>
              <a:rPr lang="tr-TR" sz="1800" dirty="0">
                <a:solidFill>
                  <a:srgbClr val="333333"/>
                </a:solidFill>
                <a:effectLst/>
                <a:latin typeface="Helvetica" panose="020B0604020202020204" pitchFamily="34" charset="0"/>
                <a:ea typeface="Calibri" panose="020F0502020204030204" pitchFamily="34" charset="0"/>
              </a:rPr>
            </a:br>
            <a:br>
              <a:rPr lang="tr-TR" sz="1800" dirty="0">
                <a:solidFill>
                  <a:srgbClr val="333333"/>
                </a:solidFill>
                <a:effectLst/>
                <a:latin typeface="Helvetica" panose="020B0604020202020204" pitchFamily="34" charset="0"/>
                <a:ea typeface="Calibri" panose="020F0502020204030204" pitchFamily="34" charset="0"/>
              </a:rPr>
            </a:br>
            <a:r>
              <a:rPr lang="tr-TR" sz="1800" dirty="0">
                <a:solidFill>
                  <a:srgbClr val="333333"/>
                </a:solidFill>
                <a:effectLst/>
                <a:latin typeface="Helvetica" panose="020B0604020202020204" pitchFamily="34" charset="0"/>
                <a:ea typeface="Calibri" panose="020F0502020204030204" pitchFamily="34" charset="0"/>
              </a:rPr>
              <a:t>• </a:t>
            </a:r>
            <a:r>
              <a:rPr lang="tr-TR" sz="1800" dirty="0" err="1">
                <a:solidFill>
                  <a:srgbClr val="333333"/>
                </a:solidFill>
                <a:effectLst/>
                <a:latin typeface="Helvetica" panose="020B0604020202020204" pitchFamily="34" charset="0"/>
                <a:ea typeface="Calibri" panose="020F0502020204030204" pitchFamily="34" charset="0"/>
              </a:rPr>
              <a:t>MRG'de</a:t>
            </a:r>
            <a:r>
              <a:rPr lang="tr-TR" sz="1800" dirty="0">
                <a:solidFill>
                  <a:srgbClr val="333333"/>
                </a:solidFill>
                <a:effectLst/>
                <a:latin typeface="Helvetica" panose="020B0604020202020204" pitchFamily="34" charset="0"/>
                <a:ea typeface="Calibri" panose="020F0502020204030204" pitchFamily="34" charset="0"/>
              </a:rPr>
              <a:t> radyasyon yoktur, o yüzden radyasyonun yan etkilerine maruz kalınmaz. </a:t>
            </a:r>
          </a:p>
          <a:p>
            <a:br>
              <a:rPr lang="tr-TR" sz="1800" dirty="0">
                <a:solidFill>
                  <a:srgbClr val="333333"/>
                </a:solidFill>
                <a:effectLst/>
                <a:latin typeface="Helvetica" panose="020B0604020202020204" pitchFamily="34" charset="0"/>
                <a:ea typeface="Calibri" panose="020F0502020204030204" pitchFamily="34" charset="0"/>
              </a:rPr>
            </a:br>
            <a:r>
              <a:rPr lang="tr-TR" sz="1800" dirty="0">
                <a:solidFill>
                  <a:srgbClr val="333333"/>
                </a:solidFill>
                <a:effectLst/>
                <a:latin typeface="Helvetica" panose="020B0604020202020204" pitchFamily="34" charset="0"/>
                <a:ea typeface="Calibri" panose="020F0502020204030204" pitchFamily="34" charset="0"/>
              </a:rPr>
              <a:t>• Vücuttaki beyin, kalp, karaciğer, omurilik, kas gibi yumuşak dokular diğer görüntüleme yöntemlerine göre daha detaylı olarak değerlendirilir. </a:t>
            </a:r>
            <a:br>
              <a:rPr lang="tr-TR" sz="1800" dirty="0">
                <a:solidFill>
                  <a:srgbClr val="333333"/>
                </a:solidFill>
                <a:effectLst/>
                <a:latin typeface="Helvetica" panose="020B0604020202020204" pitchFamily="34" charset="0"/>
                <a:ea typeface="Calibri" panose="020F0502020204030204" pitchFamily="34" charset="0"/>
              </a:rPr>
            </a:br>
            <a:br>
              <a:rPr lang="tr-TR" sz="1800" dirty="0">
                <a:solidFill>
                  <a:srgbClr val="333333"/>
                </a:solidFill>
                <a:effectLst/>
                <a:latin typeface="Helvetica" panose="020B0604020202020204" pitchFamily="34" charset="0"/>
                <a:ea typeface="Calibri" panose="020F0502020204030204" pitchFamily="34" charset="0"/>
              </a:rPr>
            </a:br>
            <a:r>
              <a:rPr lang="tr-TR" sz="1800" dirty="0">
                <a:solidFill>
                  <a:srgbClr val="333333"/>
                </a:solidFill>
                <a:effectLst/>
                <a:latin typeface="Helvetica" panose="020B0604020202020204" pitchFamily="34" charset="0"/>
                <a:ea typeface="Calibri" panose="020F0502020204030204" pitchFamily="34" charset="0"/>
              </a:rPr>
              <a:t>• MRG ile organların anatomik yapılarının yanında fonksiyonları da incelenir. </a:t>
            </a:r>
            <a:br>
              <a:rPr lang="tr-TR" sz="1800" dirty="0">
                <a:solidFill>
                  <a:srgbClr val="333333"/>
                </a:solidFill>
                <a:effectLst/>
                <a:latin typeface="Helvetica" panose="020B0604020202020204" pitchFamily="34" charset="0"/>
                <a:ea typeface="Calibri" panose="020F0502020204030204" pitchFamily="34" charset="0"/>
              </a:rPr>
            </a:br>
            <a:br>
              <a:rPr lang="tr-TR" sz="1800" dirty="0">
                <a:solidFill>
                  <a:srgbClr val="333333"/>
                </a:solidFill>
                <a:effectLst/>
                <a:latin typeface="Helvetica" panose="020B0604020202020204" pitchFamily="34" charset="0"/>
                <a:ea typeface="Calibri" panose="020F0502020204030204" pitchFamily="34" charset="0"/>
              </a:rPr>
            </a:br>
            <a:r>
              <a:rPr lang="tr-TR" sz="1800" dirty="0">
                <a:solidFill>
                  <a:srgbClr val="333333"/>
                </a:solidFill>
                <a:effectLst/>
                <a:latin typeface="Helvetica" panose="020B0604020202020204" pitchFamily="34" charset="0"/>
                <a:ea typeface="Calibri" panose="020F0502020204030204" pitchFamily="34" charset="0"/>
              </a:rPr>
              <a:t>• </a:t>
            </a:r>
            <a:r>
              <a:rPr lang="tr-TR" sz="1800" dirty="0" err="1">
                <a:solidFill>
                  <a:srgbClr val="333333"/>
                </a:solidFill>
                <a:effectLst/>
                <a:latin typeface="Helvetica" panose="020B0604020202020204" pitchFamily="34" charset="0"/>
                <a:ea typeface="Calibri" panose="020F0502020204030204" pitchFamily="34" charset="0"/>
              </a:rPr>
              <a:t>MRG'de</a:t>
            </a:r>
            <a:r>
              <a:rPr lang="tr-TR" sz="1800" dirty="0">
                <a:solidFill>
                  <a:srgbClr val="333333"/>
                </a:solidFill>
                <a:effectLst/>
                <a:latin typeface="Helvetica" panose="020B0604020202020204" pitchFamily="34" charset="0"/>
                <a:ea typeface="Calibri" panose="020F0502020204030204" pitchFamily="34" charset="0"/>
              </a:rPr>
              <a:t> kullanılan kontrast maddelerin (yani vücuda damar yolu ile verilen ve hastalıkların daha net olarak değerlendirilmesine olanak tanıyan ilaçların) alerjik yan etkisi riski, röntgen ve bilgisayarlı tomografide kullanılan kontrast maddelerin yan etkisi riskine göre daha azdır. </a:t>
            </a:r>
            <a:br>
              <a:rPr lang="tr-TR" sz="1800" dirty="0">
                <a:solidFill>
                  <a:srgbClr val="333333"/>
                </a:solidFill>
                <a:effectLst/>
                <a:latin typeface="Helvetica" panose="020B0604020202020204" pitchFamily="34" charset="0"/>
                <a:ea typeface="Calibri" panose="020F0502020204030204" pitchFamily="34" charset="0"/>
              </a:rPr>
            </a:br>
            <a:br>
              <a:rPr lang="tr-TR" sz="1800" dirty="0">
                <a:solidFill>
                  <a:srgbClr val="333333"/>
                </a:solidFill>
                <a:effectLst/>
                <a:latin typeface="Helvetica" panose="020B0604020202020204" pitchFamily="34" charset="0"/>
                <a:ea typeface="Calibri" panose="020F0502020204030204" pitchFamily="34" charset="0"/>
              </a:rPr>
            </a:br>
            <a:r>
              <a:rPr lang="tr-TR" sz="1800" dirty="0">
                <a:solidFill>
                  <a:srgbClr val="333333"/>
                </a:solidFill>
                <a:effectLst/>
                <a:latin typeface="Helvetica" panose="020B0604020202020204" pitchFamily="34" charset="0"/>
                <a:ea typeface="Calibri" panose="020F0502020204030204" pitchFamily="34" charset="0"/>
              </a:rPr>
              <a:t>• MRG, kalp ve kardiovasküler sistem hastalıklarının tanısında hızlı, yan etkisiz bir seçenek oluşturmaktadır. </a:t>
            </a:r>
            <a:br>
              <a:rPr lang="tr-TR" sz="1800" dirty="0">
                <a:solidFill>
                  <a:srgbClr val="333333"/>
                </a:solidFill>
                <a:effectLst/>
                <a:latin typeface="Helvetica" panose="020B0604020202020204" pitchFamily="34" charset="0"/>
                <a:ea typeface="Calibri" panose="020F0502020204030204" pitchFamily="34" charset="0"/>
              </a:rPr>
            </a:br>
            <a:br>
              <a:rPr lang="tr-TR" sz="1800" dirty="0">
                <a:solidFill>
                  <a:srgbClr val="333333"/>
                </a:solidFill>
                <a:effectLst/>
                <a:latin typeface="Helvetica" panose="020B0604020202020204" pitchFamily="34" charset="0"/>
                <a:ea typeface="Calibri" panose="020F0502020204030204" pitchFamily="34" charset="0"/>
              </a:rPr>
            </a:br>
            <a:r>
              <a:rPr lang="tr-TR" sz="1800" dirty="0">
                <a:solidFill>
                  <a:srgbClr val="333333"/>
                </a:solidFill>
                <a:effectLst/>
                <a:latin typeface="Helvetica" panose="020B0604020202020204" pitchFamily="34" charset="0"/>
                <a:ea typeface="Calibri" panose="020F0502020204030204" pitchFamily="34" charset="0"/>
              </a:rPr>
              <a:t>• MRG, kanser tanısında çok etkili bir inceleme yöntemidir. </a:t>
            </a:r>
            <a:br>
              <a:rPr lang="tr-TR" sz="1800" dirty="0">
                <a:solidFill>
                  <a:srgbClr val="333333"/>
                </a:solidFill>
                <a:effectLst/>
                <a:latin typeface="Helvetica" panose="020B0604020202020204" pitchFamily="34" charset="0"/>
                <a:ea typeface="Calibri" panose="020F0502020204030204" pitchFamily="34" charset="0"/>
              </a:rPr>
            </a:br>
            <a:endParaRPr lang="tr-TR" dirty="0"/>
          </a:p>
        </p:txBody>
      </p:sp>
    </p:spTree>
    <p:extLst>
      <p:ext uri="{BB962C8B-B14F-4D97-AF65-F5344CB8AC3E}">
        <p14:creationId xmlns:p14="http://schemas.microsoft.com/office/powerpoint/2010/main" val="362273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CBC29490-236E-C5DD-040B-4635772F5EF0}"/>
              </a:ext>
            </a:extLst>
          </p:cNvPr>
          <p:cNvSpPr txBox="1"/>
          <p:nvPr/>
        </p:nvSpPr>
        <p:spPr>
          <a:xfrm>
            <a:off x="539552" y="1268760"/>
            <a:ext cx="8064896" cy="4339650"/>
          </a:xfrm>
          <a:prstGeom prst="rect">
            <a:avLst/>
          </a:prstGeom>
          <a:noFill/>
        </p:spPr>
        <p:txBody>
          <a:bodyPr wrap="square">
            <a:spAutoFit/>
          </a:bodyPr>
          <a:lstStyle/>
          <a:p>
            <a:r>
              <a:rPr lang="tr-TR" sz="2400" dirty="0" err="1">
                <a:solidFill>
                  <a:srgbClr val="333333"/>
                </a:solidFill>
                <a:latin typeface="Helvetica" panose="020B0604020202020204" pitchFamily="34" charset="0"/>
                <a:ea typeface="Calibri" panose="020F0502020204030204" pitchFamily="34" charset="0"/>
              </a:rPr>
              <a:t>MRG’nin</a:t>
            </a:r>
            <a:r>
              <a:rPr lang="tr-TR" sz="2400" dirty="0">
                <a:solidFill>
                  <a:srgbClr val="333333"/>
                </a:solidFill>
                <a:latin typeface="Helvetica" panose="020B0604020202020204" pitchFamily="34" charset="0"/>
                <a:ea typeface="Calibri" panose="020F0502020204030204" pitchFamily="34" charset="0"/>
              </a:rPr>
              <a:t> Dezavantajlar  </a:t>
            </a:r>
            <a:r>
              <a:rPr lang="tr-TR" sz="2400" dirty="0">
                <a:solidFill>
                  <a:srgbClr val="333333"/>
                </a:solidFill>
                <a:effectLst/>
                <a:latin typeface="Helvetica" panose="020B0604020202020204" pitchFamily="34" charset="0"/>
                <a:ea typeface="Calibri" panose="020F0502020204030204" pitchFamily="34" charset="0"/>
              </a:rPr>
              <a:t>Nelerdir?</a:t>
            </a:r>
          </a:p>
          <a:p>
            <a:br>
              <a:rPr lang="tr-TR" sz="1800" dirty="0">
                <a:solidFill>
                  <a:srgbClr val="333333"/>
                </a:solidFill>
                <a:effectLst/>
                <a:latin typeface="Helvetica" panose="020B0604020202020204" pitchFamily="34" charset="0"/>
                <a:ea typeface="Calibri" panose="020F0502020204030204" pitchFamily="34" charset="0"/>
              </a:rPr>
            </a:br>
            <a:br>
              <a:rPr lang="tr-TR" sz="1800" dirty="0">
                <a:solidFill>
                  <a:srgbClr val="333333"/>
                </a:solidFill>
                <a:effectLst/>
                <a:latin typeface="Helvetica" panose="020B0604020202020204" pitchFamily="34" charset="0"/>
                <a:ea typeface="Calibri" panose="020F0502020204030204" pitchFamily="34" charset="0"/>
              </a:rPr>
            </a:br>
            <a:r>
              <a:rPr lang="tr-TR" sz="1800" dirty="0">
                <a:solidFill>
                  <a:srgbClr val="333333"/>
                </a:solidFill>
                <a:effectLst/>
                <a:latin typeface="Helvetica" panose="020B0604020202020204" pitchFamily="34" charset="0"/>
                <a:ea typeface="Calibri" panose="020F0502020204030204" pitchFamily="34" charset="0"/>
              </a:rPr>
              <a:t>• Kalp pili, manyetik alana duyarlı metal tıbbi yardımcı araç bulunan kişilere MRG işlemi mutlaka gerekmedikçe yapılmamalı ve bu hastalar alternatif görüntü yöntemleri ile değerlendirilmelidir. </a:t>
            </a:r>
            <a:br>
              <a:rPr lang="tr-TR" sz="1800" dirty="0">
                <a:solidFill>
                  <a:srgbClr val="333333"/>
                </a:solidFill>
                <a:effectLst/>
                <a:latin typeface="Helvetica" panose="020B0604020202020204" pitchFamily="34" charset="0"/>
                <a:ea typeface="Calibri" panose="020F0502020204030204" pitchFamily="34" charset="0"/>
              </a:rPr>
            </a:br>
            <a:br>
              <a:rPr lang="tr-TR" sz="1800" dirty="0">
                <a:solidFill>
                  <a:srgbClr val="333333"/>
                </a:solidFill>
                <a:effectLst/>
                <a:latin typeface="Helvetica" panose="020B0604020202020204" pitchFamily="34" charset="0"/>
                <a:ea typeface="Calibri" panose="020F0502020204030204" pitchFamily="34" charset="0"/>
              </a:rPr>
            </a:br>
            <a:r>
              <a:rPr lang="tr-TR" sz="1800" dirty="0">
                <a:solidFill>
                  <a:srgbClr val="333333"/>
                </a:solidFill>
                <a:effectLst/>
                <a:latin typeface="Helvetica" panose="020B0604020202020204" pitchFamily="34" charset="0"/>
                <a:ea typeface="Calibri" panose="020F0502020204030204" pitchFamily="34" charset="0"/>
              </a:rPr>
              <a:t>• Vücutta fark edilmemiş bir metal cisim, güçlü manyetik alandan etkilenerek hastaya zarar verebilir. </a:t>
            </a:r>
            <a:br>
              <a:rPr lang="tr-TR" sz="1800" dirty="0">
                <a:solidFill>
                  <a:srgbClr val="333333"/>
                </a:solidFill>
                <a:effectLst/>
                <a:latin typeface="Helvetica" panose="020B0604020202020204" pitchFamily="34" charset="0"/>
                <a:ea typeface="Calibri" panose="020F0502020204030204" pitchFamily="34" charset="0"/>
              </a:rPr>
            </a:br>
            <a:br>
              <a:rPr lang="tr-TR" sz="1800" dirty="0">
                <a:solidFill>
                  <a:srgbClr val="333333"/>
                </a:solidFill>
                <a:effectLst/>
                <a:latin typeface="Helvetica" panose="020B0604020202020204" pitchFamily="34" charset="0"/>
                <a:ea typeface="Calibri" panose="020F0502020204030204" pitchFamily="34" charset="0"/>
              </a:rPr>
            </a:br>
            <a:r>
              <a:rPr lang="tr-TR" sz="1800" dirty="0">
                <a:solidFill>
                  <a:srgbClr val="333333"/>
                </a:solidFill>
                <a:effectLst/>
                <a:latin typeface="Helvetica" panose="020B0604020202020204" pitchFamily="34" charset="0"/>
                <a:ea typeface="Calibri" panose="020F0502020204030204" pitchFamily="34" charset="0"/>
              </a:rPr>
              <a:t>• MRG güvenli bir yöntemdir; ancak gebe ve fetus için ne kadar güvenli olduğu konusunda yeteri kadar bilgi olmadığından, gebeliğin ilk 12 haftasında çok gerekmediği sürece kullanılamaz. İkinci ve üçüncü üç aylık dönemde doktorunuz gerekli görürse MRG yapılabilir. </a:t>
            </a:r>
            <a:br>
              <a:rPr lang="tr-TR" sz="1800" dirty="0">
                <a:solidFill>
                  <a:srgbClr val="333333"/>
                </a:solidFill>
                <a:effectLst/>
                <a:latin typeface="Helvetica" panose="020B0604020202020204" pitchFamily="34" charset="0"/>
                <a:ea typeface="Calibri" panose="020F0502020204030204" pitchFamily="34" charset="0"/>
              </a:rPr>
            </a:br>
            <a:endParaRPr lang="tr-TR" dirty="0"/>
          </a:p>
        </p:txBody>
      </p:sp>
    </p:spTree>
    <p:extLst>
      <p:ext uri="{BB962C8B-B14F-4D97-AF65-F5344CB8AC3E}">
        <p14:creationId xmlns:p14="http://schemas.microsoft.com/office/powerpoint/2010/main" val="426260370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405</TotalTime>
  <Words>1999</Words>
  <Application>Microsoft Office PowerPoint</Application>
  <PresentationFormat>Ekran Gösterisi (4:3)</PresentationFormat>
  <Paragraphs>139</Paragraphs>
  <Slides>33</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33</vt:i4>
      </vt:variant>
    </vt:vector>
  </HeadingPairs>
  <TitlesOfParts>
    <vt:vector size="38" baseType="lpstr">
      <vt:lpstr>Arial</vt:lpstr>
      <vt:lpstr>Calibri</vt:lpstr>
      <vt:lpstr>Helvetica</vt:lpstr>
      <vt:lpstr>Times New Roman</vt:lpstr>
      <vt:lpstr>Ofis Teması</vt:lpstr>
      <vt:lpstr>PowerPoint Sunusu</vt:lpstr>
      <vt:lpstr>MANYETİK REZONANS CİHAZI ÇEKİM TEKNİKLERİ</vt:lpstr>
      <vt:lpstr>PowerPoint Sunusu</vt:lpstr>
      <vt:lpstr>PowerPoint Sunusu</vt:lpstr>
      <vt:lpstr>PowerPoint Sunusu</vt:lpstr>
      <vt:lpstr>MRG’nin Kullanıldığı Alanlar</vt:lpstr>
      <vt:lpstr>MRG’nin Kullanıldığı Alanlar</vt:lpstr>
      <vt:lpstr>PowerPoint Sunusu</vt:lpstr>
      <vt:lpstr>PowerPoint Sunusu</vt:lpstr>
      <vt:lpstr>PowerPoint Sunusu</vt:lpstr>
      <vt:lpstr>PowerPoint Sunusu</vt:lpstr>
      <vt:lpstr>PowerPoint Sunusu</vt:lpstr>
      <vt:lpstr>PowerPoint Sunusu</vt:lpstr>
      <vt:lpstr>PowerPoint Sunusu</vt:lpstr>
      <vt:lpstr>MANYETİK REZONANS GÖRÜNTÜLEME  (MRG):</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Magnet Tipleri</vt:lpstr>
      <vt:lpstr>PowerPoint Sunusu</vt:lpstr>
      <vt:lpstr>PowerPoint Sunusu</vt:lpstr>
      <vt:lpstr>Kontraendikasyonları </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MANYETİK REZONANS CİHAZI ÇEKİM TEKNİKLERİ</dc:title>
  <dc:creator>Feride Kural</dc:creator>
  <cp:lastModifiedBy>AYLA KARADUMAN</cp:lastModifiedBy>
  <cp:revision>28</cp:revision>
  <dcterms:created xsi:type="dcterms:W3CDTF">2018-10-01T19:58:40Z</dcterms:created>
  <dcterms:modified xsi:type="dcterms:W3CDTF">2022-08-05T20:40:07Z</dcterms:modified>
</cp:coreProperties>
</file>